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1" r:id="rId3"/>
    <p:sldId id="292" r:id="rId4"/>
    <p:sldId id="293" r:id="rId5"/>
    <p:sldId id="294" r:id="rId6"/>
    <p:sldId id="263" r:id="rId7"/>
    <p:sldId id="265" r:id="rId8"/>
    <p:sldId id="267" r:id="rId9"/>
    <p:sldId id="286" r:id="rId10"/>
    <p:sldId id="262" r:id="rId11"/>
    <p:sldId id="271" r:id="rId12"/>
    <p:sldId id="266" r:id="rId13"/>
    <p:sldId id="276" r:id="rId14"/>
    <p:sldId id="295" r:id="rId15"/>
    <p:sldId id="296" r:id="rId16"/>
    <p:sldId id="281" r:id="rId17"/>
    <p:sldId id="291" r:id="rId18"/>
    <p:sldId id="290" r:id="rId19"/>
    <p:sldId id="287" r:id="rId20"/>
    <p:sldId id="297" r:id="rId21"/>
    <p:sldId id="305" r:id="rId22"/>
    <p:sldId id="288" r:id="rId23"/>
    <p:sldId id="307" r:id="rId24"/>
    <p:sldId id="289" r:id="rId25"/>
    <p:sldId id="299" r:id="rId26"/>
    <p:sldId id="300" r:id="rId27"/>
    <p:sldId id="306" r:id="rId28"/>
    <p:sldId id="298" r:id="rId29"/>
    <p:sldId id="301" r:id="rId30"/>
    <p:sldId id="302" r:id="rId31"/>
    <p:sldId id="304" r:id="rId32"/>
    <p:sldId id="303" r:id="rId33"/>
    <p:sldId id="285" r:id="rId34"/>
  </p:sldIdLst>
  <p:sldSz cx="12188825" cy="6858000"/>
  <p:notesSz cx="6858000" cy="9144000"/>
  <p:defaultTextStyle>
    <a:defPPr>
      <a:defRPr lang="zh-CN"/>
    </a:defPPr>
    <a:lvl1pPr marL="0" algn="l" defTabSz="609468" rtl="0" eaLnBrk="1" latinLnBrk="0" hangingPunct="1">
      <a:defRPr sz="2400" kern="1200">
        <a:solidFill>
          <a:schemeClr val="tx1"/>
        </a:solidFill>
        <a:latin typeface="+mn-lt"/>
        <a:ea typeface="+mn-ea"/>
        <a:cs typeface="+mn-cs"/>
      </a:defRPr>
    </a:lvl1pPr>
    <a:lvl2pPr marL="609468" algn="l" defTabSz="609468" rtl="0" eaLnBrk="1" latinLnBrk="0" hangingPunct="1">
      <a:defRPr sz="2400" kern="1200">
        <a:solidFill>
          <a:schemeClr val="tx1"/>
        </a:solidFill>
        <a:latin typeface="+mn-lt"/>
        <a:ea typeface="+mn-ea"/>
        <a:cs typeface="+mn-cs"/>
      </a:defRPr>
    </a:lvl2pPr>
    <a:lvl3pPr marL="1218936" algn="l" defTabSz="609468" rtl="0" eaLnBrk="1" latinLnBrk="0" hangingPunct="1">
      <a:defRPr sz="2400" kern="1200">
        <a:solidFill>
          <a:schemeClr val="tx1"/>
        </a:solidFill>
        <a:latin typeface="+mn-lt"/>
        <a:ea typeface="+mn-ea"/>
        <a:cs typeface="+mn-cs"/>
      </a:defRPr>
    </a:lvl3pPr>
    <a:lvl4pPr marL="1828404" algn="l" defTabSz="609468" rtl="0" eaLnBrk="1" latinLnBrk="0" hangingPunct="1">
      <a:defRPr sz="2400" kern="1200">
        <a:solidFill>
          <a:schemeClr val="tx1"/>
        </a:solidFill>
        <a:latin typeface="+mn-lt"/>
        <a:ea typeface="+mn-ea"/>
        <a:cs typeface="+mn-cs"/>
      </a:defRPr>
    </a:lvl4pPr>
    <a:lvl5pPr marL="2437872" algn="l" defTabSz="609468" rtl="0" eaLnBrk="1" latinLnBrk="0" hangingPunct="1">
      <a:defRPr sz="2400" kern="1200">
        <a:solidFill>
          <a:schemeClr val="tx1"/>
        </a:solidFill>
        <a:latin typeface="+mn-lt"/>
        <a:ea typeface="+mn-ea"/>
        <a:cs typeface="+mn-cs"/>
      </a:defRPr>
    </a:lvl5pPr>
    <a:lvl6pPr marL="3047340" algn="l" defTabSz="609468" rtl="0" eaLnBrk="1" latinLnBrk="0" hangingPunct="1">
      <a:defRPr sz="2400" kern="1200">
        <a:solidFill>
          <a:schemeClr val="tx1"/>
        </a:solidFill>
        <a:latin typeface="+mn-lt"/>
        <a:ea typeface="+mn-ea"/>
        <a:cs typeface="+mn-cs"/>
      </a:defRPr>
    </a:lvl6pPr>
    <a:lvl7pPr marL="3656808" algn="l" defTabSz="609468" rtl="0" eaLnBrk="1" latinLnBrk="0" hangingPunct="1">
      <a:defRPr sz="2400" kern="1200">
        <a:solidFill>
          <a:schemeClr val="tx1"/>
        </a:solidFill>
        <a:latin typeface="+mn-lt"/>
        <a:ea typeface="+mn-ea"/>
        <a:cs typeface="+mn-cs"/>
      </a:defRPr>
    </a:lvl7pPr>
    <a:lvl8pPr marL="4266275" algn="l" defTabSz="609468" rtl="0" eaLnBrk="1" latinLnBrk="0" hangingPunct="1">
      <a:defRPr sz="2400" kern="1200">
        <a:solidFill>
          <a:schemeClr val="tx1"/>
        </a:solidFill>
        <a:latin typeface="+mn-lt"/>
        <a:ea typeface="+mn-ea"/>
        <a:cs typeface="+mn-cs"/>
      </a:defRPr>
    </a:lvl8pPr>
    <a:lvl9pPr marL="4875744" algn="l" defTabSz="6094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9"/>
  </p:normalViewPr>
  <p:slideViewPr>
    <p:cSldViewPr snapToGrid="0" snapToObjects="1">
      <p:cViewPr varScale="1">
        <p:scale>
          <a:sx n="107" d="100"/>
          <a:sy n="107" d="100"/>
        </p:scale>
        <p:origin x="-678" y="-96"/>
      </p:cViewPr>
      <p:guideLst>
        <p:guide orient="horz" pos="2160"/>
        <p:guide pos="3839"/>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descr="2015-06-03_PerugiaFarmland_ROW7383193166_1920x1080 2.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1"/>
            <a:ext cx="12188825" cy="6856215"/>
          </a:xfrm>
          <a:prstGeom prst="rect">
            <a:avLst/>
          </a:prstGeom>
        </p:spPr>
      </p:pic>
    </p:spTree>
    <p:extLst>
      <p:ext uri="{BB962C8B-B14F-4D97-AF65-F5344CB8AC3E}">
        <p14:creationId xmlns:p14="http://schemas.microsoft.com/office/powerpoint/2010/main" xmlns="" val="1285681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56821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7" name="图片 6" descr="2015-06-03_PerugiaFarmland_ROW7383193166_1920x1080 3.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1"/>
            <a:ext cx="12188825" cy="6856215"/>
          </a:xfrm>
          <a:prstGeom prst="rect">
            <a:avLst/>
          </a:prstGeom>
        </p:spPr>
      </p:pic>
    </p:spTree>
    <p:extLst>
      <p:ext uri="{BB962C8B-B14F-4D97-AF65-F5344CB8AC3E}">
        <p14:creationId xmlns:p14="http://schemas.microsoft.com/office/powerpoint/2010/main" xmlns="" val="302526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7" name="图片 6" descr="2015-06-03_PerugiaFarmland_ROW7383193166_1920x1080 3.jpg"/>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tretch>
            <a:fillRect/>
          </a:stretch>
        </p:blipFill>
        <p:spPr>
          <a:xfrm>
            <a:off x="0" y="1"/>
            <a:ext cx="12188825" cy="6856215"/>
          </a:xfrm>
          <a:prstGeom prst="rect">
            <a:avLst/>
          </a:prstGeom>
        </p:spPr>
      </p:pic>
    </p:spTree>
    <p:extLst>
      <p:ext uri="{BB962C8B-B14F-4D97-AF65-F5344CB8AC3E}">
        <p14:creationId xmlns:p14="http://schemas.microsoft.com/office/powerpoint/2010/main" xmlns="" val="70744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2" name="图片 1" descr="2015-06-03_PerugiaFarmland_ROW7383193166_1920x1080 2.jpg"/>
          <p:cNvPicPr>
            <a:picLocks noChangeAspect="1"/>
          </p:cNvPicPr>
          <p:nvPr userDrawn="1"/>
        </p:nvPicPr>
        <p:blipFill>
          <a:blip r:embed="rId2">
            <a:duotone>
              <a:prstClr val="black"/>
              <a:schemeClr val="accent1">
                <a:tint val="45000"/>
                <a:satMod val="400000"/>
              </a:schemeClr>
            </a:duotone>
            <a:extLst>
              <a:ext uri="{BEBA8EAE-BF5A-486C-A8C5-ECC9F3942E4B}">
                <a14:imgProps xmlns:a14="http://schemas.microsoft.com/office/drawing/2010/main" xmlns="">
                  <a14:imgLayer r:embed="rId3">
                    <a14:imgEffect>
                      <a14:colorTemperature colorTemp="4700"/>
                    </a14:imgEffect>
                  </a14:imgLayer>
                </a14:imgProps>
              </a:ext>
              <a:ext uri="{28A0092B-C50C-407E-A947-70E740481C1C}">
                <a14:useLocalDpi xmlns:a14="http://schemas.microsoft.com/office/drawing/2010/main" xmlns="" val="0"/>
              </a:ext>
            </a:extLst>
          </a:blip>
          <a:stretch>
            <a:fillRect/>
          </a:stretch>
        </p:blipFill>
        <p:spPr>
          <a:xfrm>
            <a:off x="0" y="1"/>
            <a:ext cx="12188825" cy="6856215"/>
          </a:xfrm>
          <a:prstGeom prst="rect">
            <a:avLst/>
          </a:prstGeom>
        </p:spPr>
      </p:pic>
    </p:spTree>
    <p:extLst>
      <p:ext uri="{BB962C8B-B14F-4D97-AF65-F5344CB8AC3E}">
        <p14:creationId xmlns:p14="http://schemas.microsoft.com/office/powerpoint/2010/main" xmlns="" val="353929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1" descr="2015-06-03_PerugiaFarmland_ROW7383193166_1920x1080 2.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1"/>
            <a:ext cx="12188825" cy="6856215"/>
          </a:xfrm>
          <a:prstGeom prst="rect">
            <a:avLst/>
          </a:prstGeom>
        </p:spPr>
      </p:pic>
      <p:sp>
        <p:nvSpPr>
          <p:cNvPr id="3" name="矩形 2"/>
          <p:cNvSpPr/>
          <p:nvPr userDrawn="1"/>
        </p:nvSpPr>
        <p:spPr>
          <a:xfrm>
            <a:off x="0" y="1"/>
            <a:ext cx="12188825" cy="6856215"/>
          </a:xfrm>
          <a:prstGeom prst="rect">
            <a:avLst/>
          </a:prstGeom>
          <a:solidFill>
            <a:schemeClr val="tx2">
              <a:alpha val="54000"/>
            </a:schemeClr>
          </a:solidFill>
          <a:ln>
            <a:noFill/>
          </a:ln>
        </p:spPr>
        <p:style>
          <a:lnRef idx="1">
            <a:schemeClr val="accent1"/>
          </a:lnRef>
          <a:fillRef idx="3">
            <a:schemeClr val="accent1"/>
          </a:fillRef>
          <a:effectRef idx="2">
            <a:schemeClr val="accent1"/>
          </a:effectRef>
          <a:fontRef idx="minor">
            <a:schemeClr val="lt1"/>
          </a:fontRef>
        </p:style>
        <p:txBody>
          <a:bodyPr lIns="91436" tIns="45719" rIns="91436" bIns="45719" rtlCol="0" anchor="ctr"/>
          <a:lstStyle/>
          <a:p>
            <a:pPr algn="ctr"/>
            <a:endParaRPr kumimoji="1" lang="zh-CN" altLang="en-US"/>
          </a:p>
        </p:txBody>
      </p:sp>
    </p:spTree>
    <p:extLst>
      <p:ext uri="{BB962C8B-B14F-4D97-AF65-F5344CB8AC3E}">
        <p14:creationId xmlns:p14="http://schemas.microsoft.com/office/powerpoint/2010/main" xmlns="" val="566249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1" descr="2015-06-03_PerugiaFarmland_ROW7383193166_1920x1080.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1"/>
            <a:ext cx="12188825" cy="6856215"/>
          </a:xfrm>
          <a:prstGeom prst="rect">
            <a:avLst/>
          </a:prstGeom>
        </p:spPr>
      </p:pic>
    </p:spTree>
    <p:extLst>
      <p:ext uri="{BB962C8B-B14F-4D97-AF65-F5344CB8AC3E}">
        <p14:creationId xmlns:p14="http://schemas.microsoft.com/office/powerpoint/2010/main" xmlns="" val="355682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68724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3" r:id="rId5"/>
    <p:sldLayoutId id="2147483652" r:id="rId6"/>
    <p:sldLayoutId id="2147483651" r:id="rId7"/>
  </p:sldLayoutIdLst>
  <p:txStyles>
    <p:titleStyle>
      <a:lvl1pPr algn="ctr" defTabSz="609468" rtl="0" eaLnBrk="1" latinLnBrk="0" hangingPunct="1">
        <a:spcBef>
          <a:spcPct val="0"/>
        </a:spcBef>
        <a:buNone/>
        <a:defRPr sz="5900" kern="1200">
          <a:solidFill>
            <a:schemeClr val="tx1"/>
          </a:solidFill>
          <a:latin typeface="+mj-lt"/>
          <a:ea typeface="+mj-ea"/>
          <a:cs typeface="+mj-cs"/>
        </a:defRPr>
      </a:lvl1pPr>
    </p:titleStyle>
    <p:bodyStyle>
      <a:lvl1pPr marL="457101" indent="-457101" algn="l" defTabSz="609468" rtl="0" eaLnBrk="1" latinLnBrk="0" hangingPunct="1">
        <a:spcBef>
          <a:spcPct val="20000"/>
        </a:spcBef>
        <a:buFont typeface="Arial"/>
        <a:buChar char="•"/>
        <a:defRPr sz="4300" kern="1200">
          <a:solidFill>
            <a:schemeClr val="tx1"/>
          </a:solidFill>
          <a:latin typeface="+mn-lt"/>
          <a:ea typeface="+mn-ea"/>
          <a:cs typeface="+mn-cs"/>
        </a:defRPr>
      </a:lvl1pPr>
      <a:lvl2pPr marL="990385" indent="-380917" algn="l" defTabSz="609468" rtl="0" eaLnBrk="1" latinLnBrk="0" hangingPunct="1">
        <a:spcBef>
          <a:spcPct val="20000"/>
        </a:spcBef>
        <a:buFont typeface="Arial"/>
        <a:buChar char="–"/>
        <a:defRPr sz="3700" kern="1200">
          <a:solidFill>
            <a:schemeClr val="tx1"/>
          </a:solidFill>
          <a:latin typeface="+mn-lt"/>
          <a:ea typeface="+mn-ea"/>
          <a:cs typeface="+mn-cs"/>
        </a:defRPr>
      </a:lvl2pPr>
      <a:lvl3pPr marL="1523669" indent="-304735" algn="l" defTabSz="609468" rtl="0" eaLnBrk="1" latinLnBrk="0" hangingPunct="1">
        <a:spcBef>
          <a:spcPct val="20000"/>
        </a:spcBef>
        <a:buFont typeface="Arial"/>
        <a:buChar char="•"/>
        <a:defRPr sz="3200" kern="1200">
          <a:solidFill>
            <a:schemeClr val="tx1"/>
          </a:solidFill>
          <a:latin typeface="+mn-lt"/>
          <a:ea typeface="+mn-ea"/>
          <a:cs typeface="+mn-cs"/>
        </a:defRPr>
      </a:lvl3pPr>
      <a:lvl4pPr marL="2133139" indent="-304735" algn="l" defTabSz="609468" rtl="0" eaLnBrk="1" latinLnBrk="0" hangingPunct="1">
        <a:spcBef>
          <a:spcPct val="20000"/>
        </a:spcBef>
        <a:buFont typeface="Arial"/>
        <a:buChar char="–"/>
        <a:defRPr sz="2700" kern="1200">
          <a:solidFill>
            <a:schemeClr val="tx1"/>
          </a:solidFill>
          <a:latin typeface="+mn-lt"/>
          <a:ea typeface="+mn-ea"/>
          <a:cs typeface="+mn-cs"/>
        </a:defRPr>
      </a:lvl4pPr>
      <a:lvl5pPr marL="2742605" indent="-304735" algn="l" defTabSz="609468" rtl="0" eaLnBrk="1" latinLnBrk="0" hangingPunct="1">
        <a:spcBef>
          <a:spcPct val="20000"/>
        </a:spcBef>
        <a:buFont typeface="Arial"/>
        <a:buChar char="»"/>
        <a:defRPr sz="2700" kern="1200">
          <a:solidFill>
            <a:schemeClr val="tx1"/>
          </a:solidFill>
          <a:latin typeface="+mn-lt"/>
          <a:ea typeface="+mn-ea"/>
          <a:cs typeface="+mn-cs"/>
        </a:defRPr>
      </a:lvl5pPr>
      <a:lvl6pPr marL="3352073" indent="-304735" algn="l" defTabSz="609468" rtl="0" eaLnBrk="1" latinLnBrk="0" hangingPunct="1">
        <a:spcBef>
          <a:spcPct val="20000"/>
        </a:spcBef>
        <a:buFont typeface="Arial"/>
        <a:buChar char="•"/>
        <a:defRPr sz="2700" kern="1200">
          <a:solidFill>
            <a:schemeClr val="tx1"/>
          </a:solidFill>
          <a:latin typeface="+mn-lt"/>
          <a:ea typeface="+mn-ea"/>
          <a:cs typeface="+mn-cs"/>
        </a:defRPr>
      </a:lvl6pPr>
      <a:lvl7pPr marL="3961541" indent="-304735" algn="l" defTabSz="609468" rtl="0" eaLnBrk="1" latinLnBrk="0" hangingPunct="1">
        <a:spcBef>
          <a:spcPct val="20000"/>
        </a:spcBef>
        <a:buFont typeface="Arial"/>
        <a:buChar char="•"/>
        <a:defRPr sz="2700" kern="1200">
          <a:solidFill>
            <a:schemeClr val="tx1"/>
          </a:solidFill>
          <a:latin typeface="+mn-lt"/>
          <a:ea typeface="+mn-ea"/>
          <a:cs typeface="+mn-cs"/>
        </a:defRPr>
      </a:lvl7pPr>
      <a:lvl8pPr marL="4571009" indent="-304735" algn="l" defTabSz="609468" rtl="0" eaLnBrk="1" latinLnBrk="0" hangingPunct="1">
        <a:spcBef>
          <a:spcPct val="20000"/>
        </a:spcBef>
        <a:buFont typeface="Arial"/>
        <a:buChar char="•"/>
        <a:defRPr sz="2700" kern="1200">
          <a:solidFill>
            <a:schemeClr val="tx1"/>
          </a:solidFill>
          <a:latin typeface="+mn-lt"/>
          <a:ea typeface="+mn-ea"/>
          <a:cs typeface="+mn-cs"/>
        </a:defRPr>
      </a:lvl8pPr>
      <a:lvl9pPr marL="5180477" indent="-304735" algn="l" defTabSz="6094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zh-CN"/>
      </a:defPPr>
      <a:lvl1pPr marL="0" algn="l" defTabSz="609468" rtl="0" eaLnBrk="1" latinLnBrk="0" hangingPunct="1">
        <a:defRPr sz="2400" kern="1200">
          <a:solidFill>
            <a:schemeClr val="tx1"/>
          </a:solidFill>
          <a:latin typeface="+mn-lt"/>
          <a:ea typeface="+mn-ea"/>
          <a:cs typeface="+mn-cs"/>
        </a:defRPr>
      </a:lvl1pPr>
      <a:lvl2pPr marL="609468" algn="l" defTabSz="609468" rtl="0" eaLnBrk="1" latinLnBrk="0" hangingPunct="1">
        <a:defRPr sz="2400" kern="1200">
          <a:solidFill>
            <a:schemeClr val="tx1"/>
          </a:solidFill>
          <a:latin typeface="+mn-lt"/>
          <a:ea typeface="+mn-ea"/>
          <a:cs typeface="+mn-cs"/>
        </a:defRPr>
      </a:lvl2pPr>
      <a:lvl3pPr marL="1218936" algn="l" defTabSz="609468" rtl="0" eaLnBrk="1" latinLnBrk="0" hangingPunct="1">
        <a:defRPr sz="2400" kern="1200">
          <a:solidFill>
            <a:schemeClr val="tx1"/>
          </a:solidFill>
          <a:latin typeface="+mn-lt"/>
          <a:ea typeface="+mn-ea"/>
          <a:cs typeface="+mn-cs"/>
        </a:defRPr>
      </a:lvl3pPr>
      <a:lvl4pPr marL="1828404" algn="l" defTabSz="609468" rtl="0" eaLnBrk="1" latinLnBrk="0" hangingPunct="1">
        <a:defRPr sz="2400" kern="1200">
          <a:solidFill>
            <a:schemeClr val="tx1"/>
          </a:solidFill>
          <a:latin typeface="+mn-lt"/>
          <a:ea typeface="+mn-ea"/>
          <a:cs typeface="+mn-cs"/>
        </a:defRPr>
      </a:lvl4pPr>
      <a:lvl5pPr marL="2437872" algn="l" defTabSz="609468" rtl="0" eaLnBrk="1" latinLnBrk="0" hangingPunct="1">
        <a:defRPr sz="2400" kern="1200">
          <a:solidFill>
            <a:schemeClr val="tx1"/>
          </a:solidFill>
          <a:latin typeface="+mn-lt"/>
          <a:ea typeface="+mn-ea"/>
          <a:cs typeface="+mn-cs"/>
        </a:defRPr>
      </a:lvl5pPr>
      <a:lvl6pPr marL="3047340" algn="l" defTabSz="609468" rtl="0" eaLnBrk="1" latinLnBrk="0" hangingPunct="1">
        <a:defRPr sz="2400" kern="1200">
          <a:solidFill>
            <a:schemeClr val="tx1"/>
          </a:solidFill>
          <a:latin typeface="+mn-lt"/>
          <a:ea typeface="+mn-ea"/>
          <a:cs typeface="+mn-cs"/>
        </a:defRPr>
      </a:lvl6pPr>
      <a:lvl7pPr marL="3656808" algn="l" defTabSz="609468" rtl="0" eaLnBrk="1" latinLnBrk="0" hangingPunct="1">
        <a:defRPr sz="2400" kern="1200">
          <a:solidFill>
            <a:schemeClr val="tx1"/>
          </a:solidFill>
          <a:latin typeface="+mn-lt"/>
          <a:ea typeface="+mn-ea"/>
          <a:cs typeface="+mn-cs"/>
        </a:defRPr>
      </a:lvl7pPr>
      <a:lvl8pPr marL="4266275" algn="l" defTabSz="609468" rtl="0" eaLnBrk="1" latinLnBrk="0" hangingPunct="1">
        <a:defRPr sz="2400" kern="1200">
          <a:solidFill>
            <a:schemeClr val="tx1"/>
          </a:solidFill>
          <a:latin typeface="+mn-lt"/>
          <a:ea typeface="+mn-ea"/>
          <a:cs typeface="+mn-cs"/>
        </a:defRPr>
      </a:lvl8pPr>
      <a:lvl9pPr marL="4875744" algn="l" defTabSz="60946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978737" y="2164950"/>
            <a:ext cx="10313659" cy="677106"/>
          </a:xfrm>
          <a:prstGeom prst="rect">
            <a:avLst/>
          </a:prstGeom>
          <a:noFill/>
          <a:ln>
            <a:solidFill>
              <a:schemeClr val="bg1"/>
            </a:solidFill>
          </a:ln>
        </p:spPr>
        <p:txBody>
          <a:bodyPr wrap="square" lIns="91436" tIns="45719" rIns="91436" bIns="45719" rtlCol="0">
            <a:spAutoFit/>
          </a:bodyPr>
          <a:lstStyle/>
          <a:p>
            <a:pPr algn="ctr"/>
            <a:r>
              <a:rPr lang="en-US" altLang="zh-CN" sz="3800" b="1" spc="300" dirty="0" smtClean="0">
                <a:solidFill>
                  <a:schemeClr val="bg1"/>
                </a:solidFill>
                <a:latin typeface="微软雅黑" panose="020B0503020204020204" pitchFamily="34" charset="-122"/>
                <a:ea typeface="微软雅黑" panose="020B0503020204020204" pitchFamily="34" charset="-122"/>
              </a:rPr>
              <a:t>IJCAI 2020 Mahjong AI Competition</a:t>
            </a:r>
          </a:p>
        </p:txBody>
      </p:sp>
      <p:sp>
        <p:nvSpPr>
          <p:cNvPr id="22" name="文本框 21"/>
          <p:cNvSpPr txBox="1"/>
          <p:nvPr/>
        </p:nvSpPr>
        <p:spPr>
          <a:xfrm>
            <a:off x="978737" y="3754081"/>
            <a:ext cx="3355499" cy="384719"/>
          </a:xfrm>
          <a:prstGeom prst="rect">
            <a:avLst/>
          </a:prstGeom>
          <a:noFill/>
        </p:spPr>
        <p:txBody>
          <a:bodyPr wrap="square" lIns="91436" tIns="45719" rIns="91436" bIns="45719" rtlCol="0">
            <a:spAutoFit/>
          </a:bodyPr>
          <a:lstStyle/>
          <a:p>
            <a:r>
              <a:rPr lang="en-US" altLang="zh-HK" sz="1900" b="1" spc="300" dirty="0" smtClean="0">
                <a:solidFill>
                  <a:srgbClr val="FFFFFF"/>
                </a:solidFill>
                <a:latin typeface="微软雅黑" panose="020B0503020204020204" pitchFamily="34" charset="-122"/>
                <a:ea typeface="微软雅黑" panose="020B0503020204020204" pitchFamily="34" charset="-122"/>
              </a:rPr>
              <a:t>Reporter: Wu Yu</a:t>
            </a:r>
            <a:endParaRPr lang="zh-HK" altLang="en-US" sz="1900" b="1" spc="300" dirty="0">
              <a:solidFill>
                <a:srgbClr val="FFFFFF"/>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978737" y="3038504"/>
            <a:ext cx="6469628" cy="523218"/>
          </a:xfrm>
          <a:prstGeom prst="rect">
            <a:avLst/>
          </a:prstGeom>
          <a:noFill/>
        </p:spPr>
        <p:txBody>
          <a:bodyPr wrap="square" lIns="91436" tIns="45719" rIns="91436" bIns="45719" rtlCol="0">
            <a:spAutoFit/>
          </a:bodyPr>
          <a:lstStyle/>
          <a:p>
            <a:r>
              <a:rPr lang="en-US" altLang="zh-CN" sz="2800" b="1" spc="300" dirty="0" smtClean="0">
                <a:solidFill>
                  <a:schemeClr val="bg1"/>
                </a:solidFill>
                <a:latin typeface="微软雅黑" panose="020B0503020204020204" pitchFamily="34" charset="-122"/>
                <a:ea typeface="微软雅黑" panose="020B0503020204020204" pitchFamily="34" charset="-122"/>
              </a:rPr>
              <a:t>Mahjong Saint Team </a:t>
            </a:r>
            <a:r>
              <a:rPr lang="en-US" altLang="zh-HK" sz="2800" b="1" spc="300" dirty="0" smtClean="0">
                <a:solidFill>
                  <a:schemeClr val="bg1"/>
                </a:solidFill>
                <a:latin typeface="微软雅黑" panose="020B0503020204020204" pitchFamily="34" charset="-122"/>
                <a:ea typeface="微软雅黑" panose="020B0503020204020204" pitchFamily="34" charset="-122"/>
              </a:rPr>
              <a:t>Report</a:t>
            </a:r>
            <a:endParaRPr lang="zh-HK" altLang="en-US" sz="2800" b="1" spc="300" dirty="0">
              <a:solidFill>
                <a:schemeClr val="bg1"/>
              </a:solidFill>
              <a:latin typeface="微软雅黑" panose="020B0503020204020204" pitchFamily="34" charset="-122"/>
              <a:ea typeface="微软雅黑" panose="020B0503020204020204" pitchFamily="34" charset="-122"/>
            </a:endParaRPr>
          </a:p>
        </p:txBody>
      </p:sp>
      <p:grpSp>
        <p:nvGrpSpPr>
          <p:cNvPr id="5" name="Group 4"/>
          <p:cNvGrpSpPr>
            <a:grpSpLocks noChangeAspect="1"/>
          </p:cNvGrpSpPr>
          <p:nvPr/>
        </p:nvGrpSpPr>
        <p:grpSpPr bwMode="auto">
          <a:xfrm rot="19764056">
            <a:off x="266704" y="1117358"/>
            <a:ext cx="1424066" cy="1326299"/>
            <a:chOff x="1164" y="687"/>
            <a:chExt cx="3219" cy="2998"/>
          </a:xfrm>
          <a:solidFill>
            <a:schemeClr val="bg1"/>
          </a:solidFill>
          <a:effectLst>
            <a:outerShdw blurRad="50800" dist="38100" dir="2700000" algn="tl" rotWithShape="0">
              <a:prstClr val="black">
                <a:alpha val="40000"/>
              </a:prstClr>
            </a:outerShdw>
          </a:effectLst>
        </p:grpSpPr>
        <p:sp>
          <p:nvSpPr>
            <p:cNvPr id="6"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7"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Tree>
    <p:extLst>
      <p:ext uri="{BB962C8B-B14F-4D97-AF65-F5344CB8AC3E}">
        <p14:creationId xmlns:p14="http://schemas.microsoft.com/office/powerpoint/2010/main" xmlns="" val="3121851633"/>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54927" y="1580225"/>
            <a:ext cx="7359589" cy="3298145"/>
          </a:xfrm>
          <a:prstGeom prst="rect">
            <a:avLst/>
          </a:prstGeom>
        </p:spPr>
        <p:txBody>
          <a:bodyPr wrap="square" lIns="91436" tIns="45719" rIns="91436" bIns="45719">
            <a:spAutoFit/>
          </a:bodyPr>
          <a:lstStyle/>
          <a:p>
            <a:pPr>
              <a:lnSpc>
                <a:spcPct val="130000"/>
              </a:lnSpc>
            </a:pPr>
            <a:r>
              <a:rPr lang="en-US" altLang="zh-CN" sz="1800" dirty="0" smtClean="0">
                <a:solidFill>
                  <a:schemeClr val="bg1"/>
                </a:solidFill>
              </a:rPr>
              <a:t>The winning rule of Mahjong GB includes a variety of fans. We must write </a:t>
            </a:r>
            <a:r>
              <a:rPr lang="en-US" altLang="zh-CN" sz="1800" dirty="0" smtClean="0">
                <a:solidFill>
                  <a:srgbClr val="FFFFFF"/>
                </a:solidFill>
              </a:rPr>
              <a:t>algorithm</a:t>
            </a:r>
            <a:r>
              <a:rPr lang="en-US" altLang="zh-CN" sz="1800" dirty="0" smtClean="0">
                <a:solidFill>
                  <a:schemeClr val="bg1"/>
                </a:solidFill>
              </a:rPr>
              <a:t> for calculating fans for AI, but calculating the fan is very troublesome. Very lucky, </a:t>
            </a:r>
            <a:r>
              <a:rPr lang="en-US" altLang="zh-CN" sz="1800" dirty="0" err="1" smtClean="0">
                <a:solidFill>
                  <a:schemeClr val="bg1"/>
                </a:solidFill>
              </a:rPr>
              <a:t>botzone</a:t>
            </a:r>
            <a:r>
              <a:rPr lang="en-US" altLang="zh-CN" sz="1800" dirty="0" smtClean="0">
                <a:solidFill>
                  <a:schemeClr val="bg1"/>
                </a:solidFill>
              </a:rPr>
              <a:t> team was shared the code of calculating fan </a:t>
            </a:r>
            <a:r>
              <a:rPr lang="en-US" altLang="zh-CN" sz="1800" dirty="0" smtClean="0">
                <a:solidFill>
                  <a:srgbClr val="FFFFFF"/>
                </a:solidFill>
              </a:rPr>
              <a:t>algorithm</a:t>
            </a:r>
            <a:r>
              <a:rPr lang="en-US" altLang="zh-CN" sz="1800" dirty="0" smtClean="0">
                <a:solidFill>
                  <a:schemeClr val="bg1"/>
                </a:solidFill>
              </a:rPr>
              <a:t>, so contestant can focus on search algorithm. Conservative estimate, we will spend half a year to finish a stable calculating fan </a:t>
            </a:r>
            <a:r>
              <a:rPr lang="en-US" altLang="zh-CN" sz="1800" dirty="0" smtClean="0">
                <a:solidFill>
                  <a:srgbClr val="FFFFFF"/>
                </a:solidFill>
              </a:rPr>
              <a:t>algorithm for </a:t>
            </a:r>
            <a:r>
              <a:rPr lang="en-US" altLang="zh-CN" sz="1800" dirty="0" smtClean="0">
                <a:solidFill>
                  <a:schemeClr val="bg1"/>
                </a:solidFill>
              </a:rPr>
              <a:t>Mahjong GB</a:t>
            </a:r>
            <a:r>
              <a:rPr lang="en-US" altLang="zh-CN" sz="1800" dirty="0" smtClean="0">
                <a:solidFill>
                  <a:srgbClr val="FFFFFF"/>
                </a:solidFill>
              </a:rPr>
              <a:t>. </a:t>
            </a:r>
            <a:r>
              <a:rPr lang="en-US" altLang="zh-CN" sz="1800" dirty="0" err="1" smtClean="0">
                <a:solidFill>
                  <a:srgbClr val="FFFFFF"/>
                </a:solidFill>
              </a:rPr>
              <a:t>Botzone</a:t>
            </a:r>
            <a:r>
              <a:rPr lang="en-US" altLang="zh-CN" sz="1800" dirty="0" smtClean="0">
                <a:solidFill>
                  <a:srgbClr val="FFFFFF"/>
                </a:solidFill>
              </a:rPr>
              <a:t> team’s </a:t>
            </a:r>
            <a:r>
              <a:rPr lang="en-US" altLang="zh-CN" sz="1800" dirty="0" smtClean="0">
                <a:solidFill>
                  <a:schemeClr val="bg1"/>
                </a:solidFill>
              </a:rPr>
              <a:t>calculating </a:t>
            </a:r>
            <a:r>
              <a:rPr lang="en-US" altLang="zh-CN" sz="1800" dirty="0" smtClean="0">
                <a:solidFill>
                  <a:srgbClr val="FFFFFF"/>
                </a:solidFill>
              </a:rPr>
              <a:t>fan code is based on string processing, I think the algorithm based on integers maybe three times the efficiency.</a:t>
            </a:r>
            <a:endParaRPr lang="zh-CN" altLang="en-US" sz="1800" dirty="0">
              <a:solidFill>
                <a:schemeClr val="bg1"/>
              </a:solidFill>
              <a:latin typeface="Century Gothic"/>
              <a:ea typeface="微软雅黑"/>
            </a:endParaRPr>
          </a:p>
        </p:txBody>
      </p:sp>
      <p:sp>
        <p:nvSpPr>
          <p:cNvPr id="5" name="矩形 4"/>
          <p:cNvSpPr/>
          <p:nvPr/>
        </p:nvSpPr>
        <p:spPr>
          <a:xfrm>
            <a:off x="3731578" y="3641706"/>
            <a:ext cx="5207000" cy="308993"/>
          </a:xfrm>
          <a:prstGeom prst="rect">
            <a:avLst/>
          </a:prstGeom>
        </p:spPr>
        <p:txBody>
          <a:bodyPr wrap="square" lIns="91436" tIns="45719" rIns="91436" bIns="45719">
            <a:spAutoFit/>
          </a:bodyPr>
          <a:lstStyle/>
          <a:p>
            <a:pPr>
              <a:lnSpc>
                <a:spcPct val="130000"/>
              </a:lnSpc>
            </a:pPr>
            <a:r>
              <a:rPr lang="en-US" altLang="zh-CN" sz="1200" dirty="0" smtClean="0">
                <a:solidFill>
                  <a:schemeClr val="bg1"/>
                </a:solidFill>
                <a:latin typeface="Century Gothic"/>
                <a:ea typeface="微软雅黑"/>
              </a:rPr>
              <a:t>  </a:t>
            </a:r>
            <a:endParaRPr lang="zh-CN" altLang="en-US" sz="1200" dirty="0">
              <a:solidFill>
                <a:schemeClr val="bg1"/>
              </a:solidFill>
              <a:latin typeface="Century Gothic"/>
              <a:ea typeface="微软雅黑"/>
            </a:endParaRPr>
          </a:p>
        </p:txBody>
      </p:sp>
      <p:sp>
        <p:nvSpPr>
          <p:cNvPr id="6" name="矩形 5"/>
          <p:cNvSpPr/>
          <p:nvPr/>
        </p:nvSpPr>
        <p:spPr>
          <a:xfrm>
            <a:off x="3731578" y="4365057"/>
            <a:ext cx="5207000" cy="308993"/>
          </a:xfrm>
          <a:prstGeom prst="rect">
            <a:avLst/>
          </a:prstGeom>
        </p:spPr>
        <p:txBody>
          <a:bodyPr wrap="square" lIns="91436" tIns="45719" rIns="91436" bIns="45719">
            <a:spAutoFit/>
          </a:bodyPr>
          <a:lstStyle/>
          <a:p>
            <a:pPr>
              <a:lnSpc>
                <a:spcPct val="130000"/>
              </a:lnSpc>
            </a:pPr>
            <a:r>
              <a:rPr lang="en-US" altLang="zh-CN" sz="1200" dirty="0" smtClean="0">
                <a:solidFill>
                  <a:schemeClr val="bg1"/>
                </a:solidFill>
                <a:latin typeface="Century Gothic"/>
                <a:ea typeface="微软雅黑"/>
              </a:rPr>
              <a:t>  </a:t>
            </a:r>
            <a:endParaRPr lang="zh-CN" altLang="en-US" sz="1200" dirty="0">
              <a:solidFill>
                <a:schemeClr val="bg1"/>
              </a:solidFill>
              <a:latin typeface="Century Gothic"/>
              <a:ea typeface="微软雅黑"/>
            </a:endParaRPr>
          </a:p>
        </p:txBody>
      </p:sp>
    </p:spTree>
    <p:extLst>
      <p:ext uri="{BB962C8B-B14F-4D97-AF65-F5344CB8AC3E}">
        <p14:creationId xmlns:p14="http://schemas.microsoft.com/office/powerpoint/2010/main" xmlns="" val="42325015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2388094" y="3158890"/>
            <a:ext cx="7057748" cy="677106"/>
          </a:xfrm>
          <a:prstGeom prst="rect">
            <a:avLst/>
          </a:prstGeom>
          <a:noFill/>
          <a:ln>
            <a:solidFill>
              <a:schemeClr val="bg1"/>
            </a:solidFill>
          </a:ln>
        </p:spPr>
        <p:txBody>
          <a:bodyPr wrap="square" lIns="91436" tIns="45719" rIns="91436" bIns="45719" rtlCol="0">
            <a:spAutoFit/>
          </a:bodyPr>
          <a:lstStyle/>
          <a:p>
            <a:r>
              <a:rPr lang="en-US" altLang="zh-HK" sz="3800" b="1" spc="300" dirty="0" smtClean="0">
                <a:solidFill>
                  <a:srgbClr val="FFFFFF"/>
                </a:solidFill>
                <a:latin typeface="微软雅黑" panose="020B0503020204020204" pitchFamily="34" charset="-122"/>
                <a:ea typeface="微软雅黑" panose="020B0503020204020204" pitchFamily="34" charset="-122"/>
              </a:rPr>
              <a:t>Self game judge system</a:t>
            </a:r>
            <a:endParaRPr lang="zh-HK" altLang="en-US" sz="3800" b="1" spc="300" dirty="0">
              <a:solidFill>
                <a:srgbClr val="FFFFFF"/>
              </a:solidFill>
              <a:latin typeface="微软雅黑" panose="020B0503020204020204" pitchFamily="34" charset="-122"/>
              <a:ea typeface="微软雅黑" panose="020B0503020204020204" pitchFamily="34" charset="-122"/>
            </a:endParaRPr>
          </a:p>
        </p:txBody>
      </p:sp>
      <p:grpSp>
        <p:nvGrpSpPr>
          <p:cNvPr id="16" name="Group 4"/>
          <p:cNvGrpSpPr>
            <a:grpSpLocks noChangeAspect="1"/>
          </p:cNvGrpSpPr>
          <p:nvPr/>
        </p:nvGrpSpPr>
        <p:grpSpPr bwMode="auto">
          <a:xfrm rot="19764056">
            <a:off x="1352499" y="2049351"/>
            <a:ext cx="1424066" cy="1326299"/>
            <a:chOff x="1164" y="687"/>
            <a:chExt cx="3219" cy="2998"/>
          </a:xfrm>
          <a:solidFill>
            <a:schemeClr val="bg1"/>
          </a:solidFill>
          <a:effectLst>
            <a:outerShdw blurRad="50800" dist="38100" dir="2700000" algn="tl" rotWithShape="0">
              <a:prstClr val="black">
                <a:alpha val="40000"/>
              </a:prstClr>
            </a:outerShdw>
          </a:effectLst>
        </p:grpSpPr>
        <p:sp>
          <p:nvSpPr>
            <p:cNvPr id="17"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8"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Tree>
    <p:extLst>
      <p:ext uri="{BB962C8B-B14F-4D97-AF65-F5344CB8AC3E}">
        <p14:creationId xmlns:p14="http://schemas.microsoft.com/office/powerpoint/2010/main" xmlns="" val="1914165492"/>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6"/>
          <p:cNvCxnSpPr/>
          <p:nvPr/>
        </p:nvCxnSpPr>
        <p:spPr>
          <a:xfrm>
            <a:off x="6466716" y="1989139"/>
            <a:ext cx="0" cy="298767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781754" y="1491449"/>
            <a:ext cx="4620984" cy="1892824"/>
          </a:xfrm>
          <a:prstGeom prst="rect">
            <a:avLst/>
          </a:prstGeom>
        </p:spPr>
        <p:txBody>
          <a:bodyPr wrap="square" lIns="91436" tIns="45719" rIns="91436" bIns="45719">
            <a:spAutoFit/>
          </a:bodyPr>
          <a:lstStyle/>
          <a:p>
            <a:pPr>
              <a:lnSpc>
                <a:spcPct val="130000"/>
              </a:lnSpc>
            </a:pPr>
            <a:r>
              <a:rPr lang="en-US" altLang="zh-CN" sz="1800" dirty="0" smtClean="0">
                <a:solidFill>
                  <a:srgbClr val="FFFFFF"/>
                </a:solidFill>
                <a:latin typeface="微软雅黑" panose="020B0503020204020204" pitchFamily="34" charset="-122"/>
                <a:ea typeface="微软雅黑" panose="020B0503020204020204" pitchFamily="34" charset="-122"/>
              </a:rPr>
              <a:t>This is our local tester. It helps us find some key parameters after testing day and night. For example, we find the best parameter value for self drawing after 1 million tests.</a:t>
            </a:r>
            <a:endParaRPr lang="zh-CN" altLang="en-US" sz="1800" dirty="0">
              <a:solidFill>
                <a:srgbClr val="FFFFFF"/>
              </a:solidFill>
              <a:latin typeface="微软雅黑" panose="020B0503020204020204" pitchFamily="34" charset="-122"/>
              <a:ea typeface="微软雅黑" panose="020B0503020204020204" pitchFamily="34" charset="-122"/>
            </a:endParaRPr>
          </a:p>
        </p:txBody>
      </p:sp>
      <p:sp>
        <p:nvSpPr>
          <p:cNvPr id="5" name="矩形 4"/>
          <p:cNvSpPr/>
          <p:nvPr/>
        </p:nvSpPr>
        <p:spPr>
          <a:xfrm>
            <a:off x="6781754" y="3495617"/>
            <a:ext cx="4617174" cy="2252922"/>
          </a:xfrm>
          <a:prstGeom prst="rect">
            <a:avLst/>
          </a:prstGeom>
        </p:spPr>
        <p:txBody>
          <a:bodyPr wrap="square" lIns="91436" tIns="45719" rIns="91436" bIns="45719">
            <a:spAutoFit/>
          </a:bodyPr>
          <a:lstStyle/>
          <a:p>
            <a:pPr>
              <a:lnSpc>
                <a:spcPct val="130000"/>
              </a:lnSpc>
            </a:pPr>
            <a:r>
              <a:rPr lang="en-US" altLang="zh-CN" sz="1800" dirty="0" smtClean="0">
                <a:solidFill>
                  <a:srgbClr val="FFFFFF"/>
                </a:solidFill>
              </a:rPr>
              <a:t>In December, we </a:t>
            </a:r>
            <a:r>
              <a:rPr lang="en-US" altLang="zh-CN" sz="1800" dirty="0" smtClean="0">
                <a:solidFill>
                  <a:srgbClr val="FFFFFF"/>
                </a:solidFill>
                <a:latin typeface="Century Gothic"/>
                <a:ea typeface="微软雅黑"/>
              </a:rPr>
              <a:t>found </a:t>
            </a:r>
            <a:r>
              <a:rPr lang="en-US" altLang="zh-CN" sz="1800" dirty="0" smtClean="0">
                <a:solidFill>
                  <a:srgbClr val="FFFFFF"/>
                </a:solidFill>
              </a:rPr>
              <a:t>a serious bug after preliminary</a:t>
            </a:r>
            <a:r>
              <a:rPr lang="en-US" altLang="zh-CN" sz="1800" dirty="0" smtClean="0">
                <a:solidFill>
                  <a:srgbClr val="FFFFFF"/>
                </a:solidFill>
                <a:latin typeface="Century Gothic"/>
                <a:ea typeface="微软雅黑"/>
              </a:rPr>
              <a:t>. Local tester was very important to help us finding it. After fixing this bug, our AI became much more stronger. Local tester is a very important tool to test and improve AI.</a:t>
            </a:r>
            <a:endParaRPr lang="zh-CN" altLang="en-US" sz="1800" dirty="0">
              <a:solidFill>
                <a:srgbClr val="FFFFFF"/>
              </a:solidFill>
              <a:latin typeface="Century Gothic"/>
              <a:ea typeface="微软雅黑"/>
            </a:endParaRPr>
          </a:p>
        </p:txBody>
      </p:sp>
      <p:pic>
        <p:nvPicPr>
          <p:cNvPr id="1026" name="Picture 2"/>
          <p:cNvPicPr>
            <a:picLocks noChangeAspect="1" noChangeArrowheads="1"/>
          </p:cNvPicPr>
          <p:nvPr/>
        </p:nvPicPr>
        <p:blipFill>
          <a:blip r:embed="rId2"/>
          <a:srcRect/>
          <a:stretch>
            <a:fillRect/>
          </a:stretch>
        </p:blipFill>
        <p:spPr bwMode="auto">
          <a:xfrm>
            <a:off x="1146222" y="2033847"/>
            <a:ext cx="5009493" cy="2505133"/>
          </a:xfrm>
          <a:prstGeom prst="rect">
            <a:avLst/>
          </a:prstGeom>
          <a:noFill/>
          <a:ln w="9525">
            <a:noFill/>
            <a:miter lim="800000"/>
            <a:headEnd/>
            <a:tailEnd/>
          </a:ln>
        </p:spPr>
      </p:pic>
    </p:spTree>
    <p:extLst>
      <p:ext uri="{BB962C8B-B14F-4D97-AF65-F5344CB8AC3E}">
        <p14:creationId xmlns:p14="http://schemas.microsoft.com/office/powerpoint/2010/main" xmlns="" val="40267883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2873749" y="3199365"/>
            <a:ext cx="6074942" cy="677106"/>
          </a:xfrm>
          <a:prstGeom prst="rect">
            <a:avLst/>
          </a:prstGeom>
          <a:noFill/>
          <a:ln>
            <a:solidFill>
              <a:schemeClr val="bg1"/>
            </a:solidFill>
          </a:ln>
        </p:spPr>
        <p:txBody>
          <a:bodyPr wrap="square" lIns="91436" tIns="45719" rIns="91436" bIns="45719" rtlCol="0">
            <a:spAutoFit/>
          </a:bodyPr>
          <a:lstStyle/>
          <a:p>
            <a:r>
              <a:rPr lang="en-US" altLang="zh-HK" sz="3800" b="1" spc="300" dirty="0" smtClean="0">
                <a:solidFill>
                  <a:srgbClr val="FFFFFF"/>
                </a:solidFill>
                <a:latin typeface="微软雅黑" panose="020B0503020204020204" pitchFamily="34" charset="-122"/>
                <a:ea typeface="微软雅黑" panose="020B0503020204020204" pitchFamily="34" charset="-122"/>
              </a:rPr>
              <a:t>Monte Carlo method</a:t>
            </a:r>
            <a:endParaRPr lang="zh-HK" altLang="en-US" sz="3800" b="1" spc="300" dirty="0">
              <a:solidFill>
                <a:srgbClr val="FFFFFF"/>
              </a:solidFill>
              <a:latin typeface="微软雅黑" panose="020B0503020204020204" pitchFamily="34" charset="-122"/>
              <a:ea typeface="微软雅黑" panose="020B0503020204020204" pitchFamily="34" charset="-122"/>
            </a:endParaRPr>
          </a:p>
        </p:txBody>
      </p:sp>
      <p:grpSp>
        <p:nvGrpSpPr>
          <p:cNvPr id="16" name="Group 4"/>
          <p:cNvGrpSpPr>
            <a:grpSpLocks noChangeAspect="1"/>
          </p:cNvGrpSpPr>
          <p:nvPr/>
        </p:nvGrpSpPr>
        <p:grpSpPr bwMode="auto">
          <a:xfrm rot="19764056">
            <a:off x="1730817" y="2155783"/>
            <a:ext cx="1424066" cy="1326299"/>
            <a:chOff x="1164" y="687"/>
            <a:chExt cx="3219" cy="2998"/>
          </a:xfrm>
          <a:solidFill>
            <a:schemeClr val="bg1"/>
          </a:solidFill>
          <a:effectLst>
            <a:outerShdw blurRad="50800" dist="38100" dir="2700000" algn="tl" rotWithShape="0">
              <a:prstClr val="black">
                <a:alpha val="40000"/>
              </a:prstClr>
            </a:outerShdw>
          </a:effectLst>
        </p:grpSpPr>
        <p:sp>
          <p:nvSpPr>
            <p:cNvPr id="17"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8"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Tree>
    <p:extLst>
      <p:ext uri="{BB962C8B-B14F-4D97-AF65-F5344CB8AC3E}">
        <p14:creationId xmlns:p14="http://schemas.microsoft.com/office/powerpoint/2010/main" xmlns="" val="866099463"/>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54927" y="1580225"/>
            <a:ext cx="7359589" cy="1892824"/>
          </a:xfrm>
          <a:prstGeom prst="rect">
            <a:avLst/>
          </a:prstGeom>
        </p:spPr>
        <p:txBody>
          <a:bodyPr wrap="square" lIns="91436" tIns="45719" rIns="91436" bIns="45719">
            <a:spAutoFit/>
          </a:bodyPr>
          <a:lstStyle/>
          <a:p>
            <a:pPr>
              <a:lnSpc>
                <a:spcPct val="130000"/>
              </a:lnSpc>
            </a:pPr>
            <a:r>
              <a:rPr lang="en-US" altLang="zh-CN" sz="1800" dirty="0" smtClean="0">
                <a:solidFill>
                  <a:srgbClr val="FFFFFF"/>
                </a:solidFill>
              </a:rPr>
              <a:t>“Mastering the game of Go with deep neural networks and tree search” is </a:t>
            </a:r>
            <a:r>
              <a:rPr lang="en-US" altLang="zh-CN" sz="1800" dirty="0" err="1" smtClean="0">
                <a:solidFill>
                  <a:srgbClr val="FFFFFF"/>
                </a:solidFill>
              </a:rPr>
              <a:t>deepmind's</a:t>
            </a:r>
            <a:r>
              <a:rPr lang="en-US" altLang="zh-CN" sz="1800" dirty="0" smtClean="0">
                <a:solidFill>
                  <a:srgbClr val="FFFFFF"/>
                </a:solidFill>
              </a:rPr>
              <a:t> paper on </a:t>
            </a:r>
            <a:r>
              <a:rPr lang="en-US" altLang="zh-CN" sz="1800" dirty="0" err="1" smtClean="0">
                <a:solidFill>
                  <a:srgbClr val="FFFFFF"/>
                </a:solidFill>
              </a:rPr>
              <a:t>alphago</a:t>
            </a:r>
            <a:r>
              <a:rPr lang="en-US" altLang="zh-CN" sz="1800" dirty="0" smtClean="0">
                <a:solidFill>
                  <a:srgbClr val="FFFFFF"/>
                </a:solidFill>
              </a:rPr>
              <a:t> . It discusses how to use Monte Carlo tree search and deep neural networks technology. How to learn from the results of this paper is our team’s research focus. </a:t>
            </a:r>
            <a:endParaRPr lang="zh-CN" altLang="en-US" sz="1800" dirty="0">
              <a:solidFill>
                <a:schemeClr val="bg1"/>
              </a:solidFill>
              <a:latin typeface="Century Gothic"/>
              <a:ea typeface="微软雅黑"/>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54927" y="1580225"/>
            <a:ext cx="7359589" cy="2973120"/>
          </a:xfrm>
          <a:prstGeom prst="rect">
            <a:avLst/>
          </a:prstGeom>
        </p:spPr>
        <p:txBody>
          <a:bodyPr wrap="square" lIns="91436" tIns="45719" rIns="91436" bIns="45719">
            <a:spAutoFit/>
          </a:bodyPr>
          <a:lstStyle/>
          <a:p>
            <a:pPr>
              <a:lnSpc>
                <a:spcPct val="130000"/>
              </a:lnSpc>
            </a:pPr>
            <a:r>
              <a:rPr lang="en-US" altLang="zh-CN" sz="1800" dirty="0" smtClean="0">
                <a:solidFill>
                  <a:srgbClr val="FFFFFF"/>
                </a:solidFill>
              </a:rPr>
              <a:t>After a certain period of research, we found that the Monte Carlo tree search technology can achieve the ideal result in theory when the computing power is sufficient under the condition of a complete information game and a relatively single victory goal. But Mahjong is an incomplete information game, especially each draw is random, Monte Carlo tree search technology does not seem to apply, so we decided to adopt Monte Carlo method instead of using Monte Carlo tree search.</a:t>
            </a:r>
            <a:endParaRPr lang="zh-CN" altLang="en-US" sz="1800" dirty="0">
              <a:solidFill>
                <a:schemeClr val="bg1"/>
              </a:solidFill>
              <a:latin typeface="Century Gothic"/>
              <a:ea typeface="微软雅黑"/>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014974" y="3158890"/>
            <a:ext cx="6235558" cy="677106"/>
          </a:xfrm>
          <a:prstGeom prst="rect">
            <a:avLst/>
          </a:prstGeom>
          <a:noFill/>
          <a:ln>
            <a:solidFill>
              <a:schemeClr val="bg1"/>
            </a:solidFill>
          </a:ln>
        </p:spPr>
        <p:txBody>
          <a:bodyPr wrap="square" lIns="91436" tIns="45719" rIns="91436" bIns="45719" rtlCol="0">
            <a:spAutoFit/>
          </a:bodyPr>
          <a:lstStyle/>
          <a:p>
            <a:r>
              <a:rPr lang="en-US" altLang="zh-HK" sz="3800" b="1" spc="300" dirty="0" smtClean="0">
                <a:solidFill>
                  <a:srgbClr val="FFFFFF"/>
                </a:solidFill>
                <a:latin typeface="微软雅黑" panose="020B0503020204020204" pitchFamily="34" charset="-122"/>
                <a:ea typeface="微软雅黑" panose="020B0503020204020204" pitchFamily="34" charset="-122"/>
              </a:rPr>
              <a:t>Simplify victory goal</a:t>
            </a:r>
            <a:endParaRPr lang="zh-HK" altLang="en-US" sz="3800" b="1" spc="300" dirty="0">
              <a:solidFill>
                <a:srgbClr val="FFFFFF"/>
              </a:solidFill>
              <a:latin typeface="微软雅黑" panose="020B0503020204020204" pitchFamily="34" charset="-122"/>
              <a:ea typeface="微软雅黑" panose="020B0503020204020204" pitchFamily="34" charset="-122"/>
            </a:endParaRPr>
          </a:p>
        </p:txBody>
      </p:sp>
      <p:grpSp>
        <p:nvGrpSpPr>
          <p:cNvPr id="16" name="Group 4"/>
          <p:cNvGrpSpPr>
            <a:grpSpLocks noChangeAspect="1"/>
          </p:cNvGrpSpPr>
          <p:nvPr/>
        </p:nvGrpSpPr>
        <p:grpSpPr bwMode="auto">
          <a:xfrm rot="19764056">
            <a:off x="1992615" y="2111217"/>
            <a:ext cx="1424066" cy="1326299"/>
            <a:chOff x="1164" y="687"/>
            <a:chExt cx="3219" cy="2998"/>
          </a:xfrm>
          <a:solidFill>
            <a:schemeClr val="bg1"/>
          </a:solidFill>
          <a:effectLst>
            <a:outerShdw blurRad="50800" dist="38100" dir="2700000" algn="tl" rotWithShape="0">
              <a:prstClr val="black">
                <a:alpha val="40000"/>
              </a:prstClr>
            </a:outerShdw>
          </a:effectLst>
        </p:grpSpPr>
        <p:sp>
          <p:nvSpPr>
            <p:cNvPr id="17"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8"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Tree>
    <p:extLst>
      <p:ext uri="{BB962C8B-B14F-4D97-AF65-F5344CB8AC3E}">
        <p14:creationId xmlns:p14="http://schemas.microsoft.com/office/powerpoint/2010/main" xmlns="" val="680923140"/>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254927" y="1580225"/>
            <a:ext cx="7359589" cy="2252922"/>
          </a:xfrm>
          <a:prstGeom prst="rect">
            <a:avLst/>
          </a:prstGeom>
        </p:spPr>
        <p:txBody>
          <a:bodyPr wrap="square" lIns="91436" tIns="45719" rIns="91436" bIns="45719">
            <a:spAutoFit/>
          </a:bodyPr>
          <a:lstStyle/>
          <a:p>
            <a:pPr>
              <a:lnSpc>
                <a:spcPct val="130000"/>
              </a:lnSpc>
            </a:pPr>
            <a:r>
              <a:rPr lang="en-US" altLang="zh-CN" sz="1800" dirty="0" smtClean="0">
                <a:solidFill>
                  <a:srgbClr val="FFFFFF"/>
                </a:solidFill>
              </a:rPr>
              <a:t>The victory goal of Mahjong GB is diverse. It’s very different from traditional games, such as Go, Chinese Chess, etc.. There are 88 different combinations. It needs 8 points to win. At first glance, it’s very tricky. We conclude that this goal can be simplified with certain skills through sufficient summary and induction. We have summarized 16 ways to win.</a:t>
            </a:r>
            <a:endParaRPr lang="zh-CN" altLang="en-US" sz="1800" dirty="0">
              <a:solidFill>
                <a:schemeClr val="bg1"/>
              </a:solidFill>
              <a:latin typeface="Century Gothic"/>
              <a:ea typeface="微软雅黑"/>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格 17"/>
          <p:cNvGraphicFramePr>
            <a:graphicFrameLocks noGrp="1"/>
          </p:cNvGraphicFramePr>
          <p:nvPr/>
        </p:nvGraphicFramePr>
        <p:xfrm>
          <a:off x="2789160" y="61719"/>
          <a:ext cx="6647802" cy="6721835"/>
        </p:xfrm>
        <a:graphic>
          <a:graphicData uri="http://schemas.openxmlformats.org/drawingml/2006/table">
            <a:tbl>
              <a:tblPr/>
              <a:tblGrid>
                <a:gridCol w="2215414"/>
                <a:gridCol w="2216194"/>
                <a:gridCol w="2216194"/>
              </a:tblGrid>
              <a:tr h="161154">
                <a:tc>
                  <a:txBody>
                    <a:bodyPr/>
                    <a:lstStyle/>
                    <a:p>
                      <a:pPr>
                        <a:spcAft>
                          <a:spcPts val="0"/>
                        </a:spcAft>
                      </a:pPr>
                      <a:r>
                        <a:rPr lang="en-US" altLang="zh-CN" sz="900" baseline="0" dirty="0" smtClean="0">
                          <a:solidFill>
                            <a:schemeClr val="bg1">
                              <a:lumMod val="95000"/>
                            </a:schemeClr>
                          </a:solidFill>
                          <a:latin typeface="Tahoma"/>
                          <a:ea typeface="宋体"/>
                          <a:cs typeface="Times New Roman"/>
                        </a:rPr>
                        <a:t>Fan name</a:t>
                      </a:r>
                      <a:endParaRPr lang="zh-CN" sz="1100" baseline="0" dirty="0">
                        <a:solidFill>
                          <a:schemeClr val="bg1">
                            <a:lumMod val="95000"/>
                          </a:schemeClr>
                        </a:solidFill>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altLang="zh-CN" sz="900" baseline="0" dirty="0" smtClean="0">
                          <a:solidFill>
                            <a:schemeClr val="bg1">
                              <a:lumMod val="95000"/>
                            </a:schemeClr>
                          </a:solidFill>
                          <a:latin typeface="Tahoma"/>
                          <a:ea typeface="宋体"/>
                          <a:cs typeface="Times New Roman"/>
                        </a:rPr>
                        <a:t>Win example</a:t>
                      </a:r>
                      <a:endParaRPr lang="zh-CN" sz="1100" baseline="0" dirty="0">
                        <a:solidFill>
                          <a:schemeClr val="bg1">
                            <a:lumMod val="95000"/>
                          </a:schemeClr>
                        </a:solidFill>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28600">
                        <a:spcAft>
                          <a:spcPts val="0"/>
                        </a:spcAft>
                      </a:pPr>
                      <a:r>
                        <a:rPr lang="en-US" altLang="zh-CN" sz="900" baseline="0" dirty="0" smtClean="0">
                          <a:solidFill>
                            <a:schemeClr val="bg1">
                              <a:lumMod val="95000"/>
                            </a:schemeClr>
                          </a:solidFill>
                          <a:latin typeface="Tahoma"/>
                          <a:ea typeface="宋体"/>
                          <a:cs typeface="Times New Roman"/>
                        </a:rPr>
                        <a:t>Reason for selection</a:t>
                      </a:r>
                      <a:endParaRPr lang="zh-CN" sz="1100" baseline="0" dirty="0">
                        <a:solidFill>
                          <a:schemeClr val="bg1">
                            <a:lumMod val="95000"/>
                          </a:schemeClr>
                        </a:solidFill>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22306">
                <a:tc>
                  <a:txBody>
                    <a:bodyPr/>
                    <a:lstStyle/>
                    <a:p>
                      <a:pPr>
                        <a:spcAft>
                          <a:spcPts val="0"/>
                        </a:spcAft>
                      </a:pPr>
                      <a:r>
                        <a:rPr lang="en-US" sz="900" baseline="0" dirty="0">
                          <a:solidFill>
                            <a:schemeClr val="bg1">
                              <a:lumMod val="95000"/>
                            </a:schemeClr>
                          </a:solidFill>
                          <a:latin typeface="宋体"/>
                          <a:ea typeface="微软雅黑"/>
                          <a:cs typeface="Times New Roman"/>
                        </a:rPr>
                        <a:t>THIRTEEN </a:t>
                      </a:r>
                      <a:r>
                        <a:rPr lang="en-US" sz="900" baseline="0" dirty="0" smtClean="0">
                          <a:solidFill>
                            <a:schemeClr val="bg1">
                              <a:lumMod val="95000"/>
                            </a:schemeClr>
                          </a:solidFill>
                          <a:latin typeface="宋体"/>
                          <a:ea typeface="微软雅黑"/>
                          <a:cs typeface="Times New Roman"/>
                        </a:rPr>
                        <a:t>ORPHANS</a:t>
                      </a:r>
                      <a:endParaRPr lang="zh-CN" sz="1100" baseline="0" dirty="0">
                        <a:solidFill>
                          <a:schemeClr val="bg1">
                            <a:lumMod val="95000"/>
                          </a:schemeClr>
                        </a:solidFill>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en-US" sz="900" baseline="0">
                        <a:solidFill>
                          <a:schemeClr val="bg1">
                            <a:lumMod val="95000"/>
                          </a:schemeClr>
                        </a:solidFill>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altLang="zh-CN" sz="900" kern="1200" baseline="0" dirty="0" smtClean="0">
                          <a:solidFill>
                            <a:schemeClr val="bg1">
                              <a:lumMod val="95000"/>
                            </a:schemeClr>
                          </a:solidFill>
                          <a:latin typeface="宋体"/>
                          <a:ea typeface="微软雅黑"/>
                          <a:cs typeface="Times New Roman"/>
                        </a:rPr>
                        <a:t>It needs to be dealt with separately</a:t>
                      </a:r>
                      <a:endParaRPr lang="zh-CN" sz="900" kern="1200" baseline="0" dirty="0">
                        <a:solidFill>
                          <a:schemeClr val="bg1">
                            <a:lumMod val="95000"/>
                          </a:schemeClr>
                        </a:solidFill>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22306">
                <a:tc>
                  <a:txBody>
                    <a:bodyPr/>
                    <a:lstStyle/>
                    <a:p>
                      <a:pPr>
                        <a:spcAft>
                          <a:spcPts val="0"/>
                        </a:spcAft>
                      </a:pPr>
                      <a:r>
                        <a:rPr lang="en-US" sz="900" baseline="0" dirty="0">
                          <a:solidFill>
                            <a:schemeClr val="bg1">
                              <a:lumMod val="95000"/>
                            </a:schemeClr>
                          </a:solidFill>
                          <a:latin typeface="宋体"/>
                          <a:ea typeface="微软雅黑"/>
                          <a:cs typeface="Times New Roman"/>
                        </a:rPr>
                        <a:t>LESSER HONORS AND KNITTED </a:t>
                      </a:r>
                      <a:r>
                        <a:rPr lang="en-US" sz="900" baseline="0" dirty="0" smtClean="0">
                          <a:solidFill>
                            <a:schemeClr val="bg1">
                              <a:lumMod val="95000"/>
                            </a:schemeClr>
                          </a:solidFill>
                          <a:latin typeface="宋体"/>
                          <a:ea typeface="微软雅黑"/>
                          <a:cs typeface="Times New Roman"/>
                        </a:rPr>
                        <a:t>TILES</a:t>
                      </a:r>
                      <a:endParaRPr lang="zh-CN" sz="1100" baseline="0" dirty="0">
                        <a:solidFill>
                          <a:schemeClr val="bg1">
                            <a:lumMod val="95000"/>
                          </a:schemeClr>
                        </a:solidFill>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en-US" sz="900" baseline="0" dirty="0">
                        <a:solidFill>
                          <a:schemeClr val="bg1">
                            <a:lumMod val="95000"/>
                          </a:schemeClr>
                        </a:solidFill>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altLang="zh-CN" sz="900" kern="1200" baseline="0" dirty="0" smtClean="0">
                          <a:solidFill>
                            <a:schemeClr val="bg1">
                              <a:lumMod val="95000"/>
                            </a:schemeClr>
                          </a:solidFill>
                          <a:latin typeface="宋体"/>
                          <a:ea typeface="微软雅黑"/>
                          <a:cs typeface="Times New Roman"/>
                        </a:rPr>
                        <a:t>It needs to be dealt with separately</a:t>
                      </a:r>
                      <a:endParaRPr lang="zh-CN" sz="900" kern="1200" baseline="0" dirty="0">
                        <a:solidFill>
                          <a:schemeClr val="bg1">
                            <a:lumMod val="95000"/>
                          </a:schemeClr>
                        </a:solidFill>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22306">
                <a:tc>
                  <a:txBody>
                    <a:bodyPr/>
                    <a:lstStyle/>
                    <a:p>
                      <a:pPr>
                        <a:spcAft>
                          <a:spcPts val="0"/>
                        </a:spcAft>
                      </a:pPr>
                      <a:r>
                        <a:rPr lang="en-US" sz="900" baseline="0" dirty="0">
                          <a:solidFill>
                            <a:schemeClr val="bg1">
                              <a:lumMod val="95000"/>
                            </a:schemeClr>
                          </a:solidFill>
                          <a:latin typeface="宋体"/>
                          <a:ea typeface="微软雅黑"/>
                          <a:cs typeface="Times New Roman"/>
                        </a:rPr>
                        <a:t>GREATER HONORS AND KNITTED </a:t>
                      </a:r>
                      <a:r>
                        <a:rPr lang="en-US" sz="900" baseline="0" dirty="0" smtClean="0">
                          <a:solidFill>
                            <a:schemeClr val="bg1">
                              <a:lumMod val="95000"/>
                            </a:schemeClr>
                          </a:solidFill>
                          <a:latin typeface="宋体"/>
                          <a:ea typeface="微软雅黑"/>
                          <a:cs typeface="Times New Roman"/>
                        </a:rPr>
                        <a:t>TILES</a:t>
                      </a:r>
                      <a:endParaRPr lang="zh-CN" sz="1100" baseline="0" dirty="0">
                        <a:solidFill>
                          <a:schemeClr val="bg1">
                            <a:lumMod val="95000"/>
                          </a:schemeClr>
                        </a:solidFill>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en-US" sz="900" baseline="0">
                        <a:solidFill>
                          <a:schemeClr val="bg1">
                            <a:lumMod val="95000"/>
                          </a:schemeClr>
                        </a:solidFill>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altLang="zh-CN" sz="900" kern="1200" baseline="0" dirty="0" smtClean="0">
                          <a:solidFill>
                            <a:schemeClr val="bg1">
                              <a:lumMod val="95000"/>
                            </a:schemeClr>
                          </a:solidFill>
                          <a:latin typeface="宋体"/>
                          <a:ea typeface="微软雅黑"/>
                          <a:cs typeface="Times New Roman"/>
                        </a:rPr>
                        <a:t>It needs to be dealt with separately</a:t>
                      </a:r>
                      <a:endParaRPr lang="zh-CN" sz="900" kern="1200" baseline="0" dirty="0">
                        <a:solidFill>
                          <a:schemeClr val="bg1">
                            <a:lumMod val="95000"/>
                          </a:schemeClr>
                        </a:solidFill>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22306">
                <a:tc>
                  <a:txBody>
                    <a:bodyPr/>
                    <a:lstStyle/>
                    <a:p>
                      <a:pPr>
                        <a:spcAft>
                          <a:spcPts val="0"/>
                        </a:spcAft>
                      </a:pPr>
                      <a:r>
                        <a:rPr lang="en-US" sz="900" baseline="0">
                          <a:solidFill>
                            <a:schemeClr val="bg1">
                              <a:lumMod val="95000"/>
                            </a:schemeClr>
                          </a:solidFill>
                          <a:latin typeface="宋体"/>
                          <a:ea typeface="微软雅黑"/>
                          <a:cs typeface="Times New Roman"/>
                        </a:rPr>
                        <a:t>KNITTED STRAIGHT</a:t>
                      </a:r>
                      <a:endParaRPr lang="zh-CN" sz="1100" baseline="0">
                        <a:solidFill>
                          <a:schemeClr val="bg1">
                            <a:lumMod val="95000"/>
                          </a:schemeClr>
                        </a:solidFill>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en-US" sz="900" baseline="0">
                        <a:solidFill>
                          <a:schemeClr val="bg1">
                            <a:lumMod val="95000"/>
                          </a:schemeClr>
                        </a:solidFill>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altLang="zh-CN" sz="900" kern="1200" baseline="0" dirty="0" smtClean="0">
                          <a:solidFill>
                            <a:schemeClr val="bg1">
                              <a:lumMod val="95000"/>
                            </a:schemeClr>
                          </a:solidFill>
                          <a:latin typeface="宋体"/>
                          <a:ea typeface="微软雅黑"/>
                          <a:cs typeface="Times New Roman"/>
                        </a:rPr>
                        <a:t>It needs to be dealt with separately</a:t>
                      </a:r>
                      <a:endParaRPr lang="zh-CN" sz="900" kern="1200" baseline="0" dirty="0">
                        <a:solidFill>
                          <a:schemeClr val="bg1">
                            <a:lumMod val="95000"/>
                          </a:schemeClr>
                        </a:solidFill>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22306">
                <a:tc>
                  <a:txBody>
                    <a:bodyPr/>
                    <a:lstStyle/>
                    <a:p>
                      <a:pPr>
                        <a:spcAft>
                          <a:spcPts val="0"/>
                        </a:spcAft>
                      </a:pPr>
                      <a:r>
                        <a:rPr lang="en-US" sz="900" baseline="0" dirty="0">
                          <a:solidFill>
                            <a:schemeClr val="bg1">
                              <a:lumMod val="95000"/>
                            </a:schemeClr>
                          </a:solidFill>
                          <a:latin typeface="宋体"/>
                          <a:ea typeface="微软雅黑"/>
                          <a:cs typeface="Times New Roman"/>
                        </a:rPr>
                        <a:t>SEVEN PAIRS </a:t>
                      </a:r>
                      <a:endParaRPr lang="zh-CN" sz="1100" baseline="0" dirty="0">
                        <a:solidFill>
                          <a:schemeClr val="bg1">
                            <a:lumMod val="95000"/>
                          </a:schemeClr>
                        </a:solidFill>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en-US" sz="900" baseline="0">
                        <a:solidFill>
                          <a:schemeClr val="bg1">
                            <a:lumMod val="95000"/>
                          </a:schemeClr>
                        </a:solidFill>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altLang="zh-CN" sz="900" kern="1200" baseline="0" dirty="0" smtClean="0">
                          <a:solidFill>
                            <a:schemeClr val="bg1">
                              <a:lumMod val="95000"/>
                            </a:schemeClr>
                          </a:solidFill>
                          <a:latin typeface="宋体"/>
                          <a:ea typeface="微软雅黑"/>
                          <a:cs typeface="Times New Roman"/>
                        </a:rPr>
                        <a:t>It needs to be dealt with separately</a:t>
                      </a:r>
                      <a:endParaRPr lang="zh-CN" sz="900" kern="1200" baseline="0" dirty="0">
                        <a:solidFill>
                          <a:schemeClr val="bg1">
                            <a:lumMod val="95000"/>
                          </a:schemeClr>
                        </a:solidFill>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855532">
                <a:tc>
                  <a:txBody>
                    <a:bodyPr/>
                    <a:lstStyle/>
                    <a:p>
                      <a:pPr marL="0" algn="l" defTabSz="609468" rtl="0" eaLnBrk="1" latinLnBrk="0" hangingPunct="1">
                        <a:spcAft>
                          <a:spcPts val="0"/>
                        </a:spcAft>
                      </a:pPr>
                      <a:r>
                        <a:rPr lang="en-US" altLang="zh-CN" sz="900" kern="1200" baseline="0" dirty="0" smtClean="0">
                          <a:solidFill>
                            <a:schemeClr val="bg1">
                              <a:lumMod val="95000"/>
                            </a:schemeClr>
                          </a:solidFill>
                          <a:latin typeface="宋体"/>
                          <a:ea typeface="微软雅黑"/>
                          <a:cs typeface="Times New Roman"/>
                        </a:rPr>
                        <a:t>Limited scope</a:t>
                      </a:r>
                      <a:r>
                        <a:rPr lang="zh-CN" sz="900" kern="1200" baseline="0" dirty="0" smtClean="0">
                          <a:solidFill>
                            <a:schemeClr val="bg1">
                              <a:lumMod val="95000"/>
                            </a:schemeClr>
                          </a:solidFill>
                          <a:latin typeface="宋体"/>
                          <a:ea typeface="微软雅黑"/>
                          <a:cs typeface="Times New Roman"/>
                        </a:rPr>
                        <a:t>（</a:t>
                      </a:r>
                      <a:r>
                        <a:rPr lang="en-US" altLang="zh-CN" sz="900" kern="1200" baseline="0" dirty="0" smtClean="0">
                          <a:solidFill>
                            <a:schemeClr val="bg1">
                              <a:lumMod val="95000"/>
                            </a:schemeClr>
                          </a:solidFill>
                          <a:latin typeface="宋体"/>
                          <a:ea typeface="微软雅黑"/>
                          <a:cs typeface="Times New Roman"/>
                        </a:rPr>
                        <a:t>Reversible Tiles, </a:t>
                      </a:r>
                      <a:r>
                        <a:rPr lang="en-US" altLang="zh-CN" sz="900" kern="1200" baseline="0" dirty="0" smtClean="0">
                          <a:solidFill>
                            <a:schemeClr val="bg1">
                              <a:lumMod val="95000"/>
                            </a:schemeClr>
                          </a:solidFill>
                          <a:latin typeface="宋体"/>
                          <a:ea typeface="+mn-ea"/>
                          <a:cs typeface="Times New Roman"/>
                        </a:rPr>
                        <a:t>Full Flush, </a:t>
                      </a:r>
                      <a:r>
                        <a:rPr lang="en-US" altLang="zh-CN" sz="900" kern="1200" baseline="0" dirty="0" smtClean="0">
                          <a:solidFill>
                            <a:schemeClr val="bg1">
                              <a:lumMod val="95000"/>
                            </a:schemeClr>
                          </a:solidFill>
                          <a:latin typeface="宋体"/>
                          <a:ea typeface="微软雅黑"/>
                          <a:cs typeface="Times New Roman"/>
                        </a:rPr>
                        <a:t>etc</a:t>
                      </a:r>
                      <a:r>
                        <a:rPr lang="zh-CN" sz="900" kern="1200" baseline="0" dirty="0" smtClean="0">
                          <a:solidFill>
                            <a:schemeClr val="bg1">
                              <a:lumMod val="95000"/>
                            </a:schemeClr>
                          </a:solidFill>
                          <a:latin typeface="宋体"/>
                          <a:ea typeface="微软雅黑"/>
                          <a:cs typeface="Times New Roman"/>
                        </a:rPr>
                        <a:t>）</a:t>
                      </a:r>
                      <a:endParaRPr lang="zh-CN" sz="900" kern="1200" baseline="0" dirty="0">
                        <a:solidFill>
                          <a:schemeClr val="bg1">
                            <a:lumMod val="95000"/>
                          </a:schemeClr>
                        </a:solidFill>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sz="900" baseline="0" dirty="0">
                          <a:solidFill>
                            <a:schemeClr val="bg1">
                              <a:lumMod val="95000"/>
                            </a:schemeClr>
                          </a:solidFill>
                          <a:latin typeface="宋体"/>
                          <a:ea typeface="微软雅黑"/>
                          <a:cs typeface="Times New Roman"/>
                        </a:rPr>
                        <a:t>A hand composed completely of tiles that are vertically symmetrical. These </a:t>
                      </a:r>
                      <a:r>
                        <a:rPr lang="en-US" sz="900" baseline="0" dirty="0" smtClean="0">
                          <a:solidFill>
                            <a:schemeClr val="bg1">
                              <a:lumMod val="95000"/>
                            </a:schemeClr>
                          </a:solidFill>
                          <a:latin typeface="宋体"/>
                          <a:ea typeface="微软雅黑"/>
                          <a:cs typeface="Times New Roman"/>
                        </a:rPr>
                        <a:t>tiles are</a:t>
                      </a:r>
                      <a:r>
                        <a:rPr lang="en-US" sz="900" baseline="0" dirty="0">
                          <a:solidFill>
                            <a:schemeClr val="bg1">
                              <a:lumMod val="95000"/>
                            </a:schemeClr>
                          </a:solidFill>
                          <a:latin typeface="宋体"/>
                          <a:ea typeface="微软雅黑"/>
                          <a:cs typeface="Times New Roman"/>
                        </a:rPr>
                        <a:t>:</a:t>
                      </a:r>
                      <a:endParaRPr lang="zh-CN" sz="1100" baseline="0" dirty="0">
                        <a:solidFill>
                          <a:schemeClr val="bg1">
                            <a:lumMod val="95000"/>
                          </a:schemeClr>
                        </a:solidFill>
                        <a:latin typeface="Tahoma"/>
                        <a:ea typeface="微软雅黑"/>
                        <a:cs typeface="Times New Roman"/>
                      </a:endParaRPr>
                    </a:p>
                    <a:p>
                      <a:pPr>
                        <a:spcAft>
                          <a:spcPts val="0"/>
                        </a:spcAft>
                      </a:pPr>
                      <a:r>
                        <a:rPr lang="en-US" sz="900" baseline="0" dirty="0">
                          <a:solidFill>
                            <a:schemeClr val="bg1">
                              <a:lumMod val="95000"/>
                            </a:schemeClr>
                          </a:solidFill>
                          <a:latin typeface="宋体"/>
                          <a:ea typeface="微软雅黑"/>
                          <a:cs typeface="Times New Roman"/>
                        </a:rPr>
                        <a:t>Bamboos – 1234589</a:t>
                      </a:r>
                      <a:endParaRPr lang="zh-CN" sz="1100" baseline="0" dirty="0">
                        <a:solidFill>
                          <a:schemeClr val="bg1">
                            <a:lumMod val="95000"/>
                          </a:schemeClr>
                        </a:solidFill>
                        <a:latin typeface="Tahoma"/>
                        <a:ea typeface="微软雅黑"/>
                        <a:cs typeface="Times New Roman"/>
                      </a:endParaRPr>
                    </a:p>
                    <a:p>
                      <a:pPr>
                        <a:spcAft>
                          <a:spcPts val="0"/>
                        </a:spcAft>
                      </a:pPr>
                      <a:r>
                        <a:rPr lang="en-US" sz="900" baseline="0" dirty="0">
                          <a:solidFill>
                            <a:schemeClr val="bg1">
                              <a:lumMod val="95000"/>
                            </a:schemeClr>
                          </a:solidFill>
                          <a:latin typeface="宋体"/>
                          <a:ea typeface="微软雅黑"/>
                          <a:cs typeface="Times New Roman"/>
                        </a:rPr>
                        <a:t>Dots – 245689</a:t>
                      </a:r>
                      <a:endParaRPr lang="zh-CN" sz="1100" baseline="0" dirty="0">
                        <a:solidFill>
                          <a:schemeClr val="bg1">
                            <a:lumMod val="95000"/>
                          </a:schemeClr>
                        </a:solidFill>
                        <a:latin typeface="Tahoma"/>
                        <a:ea typeface="微软雅黑"/>
                        <a:cs typeface="Times New Roman"/>
                      </a:endParaRPr>
                    </a:p>
                    <a:p>
                      <a:pPr>
                        <a:spcAft>
                          <a:spcPts val="0"/>
                        </a:spcAft>
                      </a:pPr>
                      <a:r>
                        <a:rPr lang="en-US" sz="900" baseline="0" dirty="0">
                          <a:solidFill>
                            <a:schemeClr val="bg1">
                              <a:lumMod val="95000"/>
                            </a:schemeClr>
                          </a:solidFill>
                          <a:latin typeface="宋体"/>
                          <a:ea typeface="微软雅黑"/>
                          <a:cs typeface="Times New Roman"/>
                        </a:rPr>
                        <a:t>Dragons – White</a:t>
                      </a:r>
                      <a:endParaRPr lang="zh-CN" sz="1100" baseline="0" dirty="0">
                        <a:solidFill>
                          <a:schemeClr val="bg1">
                            <a:lumMod val="95000"/>
                          </a:schemeClr>
                        </a:solidFill>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609468" rtl="0" eaLnBrk="1" latinLnBrk="0" hangingPunct="1">
                        <a:spcAft>
                          <a:spcPts val="0"/>
                        </a:spcAft>
                      </a:pPr>
                      <a:r>
                        <a:rPr lang="en-US" altLang="zh-CN" sz="900" kern="1200" baseline="0" dirty="0" smtClean="0">
                          <a:solidFill>
                            <a:schemeClr val="bg1">
                              <a:lumMod val="95000"/>
                            </a:schemeClr>
                          </a:solidFill>
                          <a:latin typeface="宋体"/>
                          <a:ea typeface="微软雅黑"/>
                          <a:cs typeface="Times New Roman"/>
                        </a:rPr>
                        <a:t>Small target limit and high efficiency in special processing respectively</a:t>
                      </a:r>
                      <a:endParaRPr lang="zh-CN" altLang="zh-CN" sz="900" kern="1200" baseline="0" dirty="0" smtClean="0">
                        <a:solidFill>
                          <a:schemeClr val="bg1">
                            <a:lumMod val="95000"/>
                          </a:schemeClr>
                        </a:solidFill>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58822">
                <a:tc>
                  <a:txBody>
                    <a:bodyPr/>
                    <a:lstStyle/>
                    <a:p>
                      <a:pPr>
                        <a:spcAft>
                          <a:spcPts val="0"/>
                        </a:spcAft>
                      </a:pPr>
                      <a:r>
                        <a:rPr lang="en-US" sz="900" baseline="0" dirty="0">
                          <a:solidFill>
                            <a:schemeClr val="bg1">
                              <a:lumMod val="95000"/>
                            </a:schemeClr>
                          </a:solidFill>
                          <a:latin typeface="宋体"/>
                          <a:ea typeface="微软雅黑"/>
                          <a:cs typeface="Times New Roman"/>
                        </a:rPr>
                        <a:t>STRAIGHT (MIXED STRAIGHT</a:t>
                      </a:r>
                      <a:r>
                        <a:rPr lang="zh-CN" sz="900" baseline="0" dirty="0">
                          <a:solidFill>
                            <a:schemeClr val="bg1">
                              <a:lumMod val="95000"/>
                            </a:schemeClr>
                          </a:solidFill>
                          <a:latin typeface="Tahoma"/>
                          <a:ea typeface="宋体"/>
                          <a:cs typeface="Times New Roman"/>
                        </a:rPr>
                        <a:t>、</a:t>
                      </a:r>
                      <a:r>
                        <a:rPr lang="en-US" sz="900" baseline="0" dirty="0">
                          <a:solidFill>
                            <a:schemeClr val="bg1">
                              <a:lumMod val="95000"/>
                            </a:schemeClr>
                          </a:solidFill>
                          <a:latin typeface="Tahoma"/>
                          <a:ea typeface="宋体"/>
                          <a:cs typeface="Times New Roman"/>
                        </a:rPr>
                        <a:t>PURE STRAIGHT</a:t>
                      </a:r>
                      <a:r>
                        <a:rPr lang="en-US" sz="900" baseline="0" dirty="0" smtClean="0">
                          <a:solidFill>
                            <a:schemeClr val="bg1">
                              <a:lumMod val="95000"/>
                            </a:schemeClr>
                          </a:solidFill>
                          <a:latin typeface="Tahoma"/>
                          <a:ea typeface="宋体"/>
                          <a:cs typeface="Times New Roman"/>
                        </a:rPr>
                        <a:t>)</a:t>
                      </a:r>
                      <a:endParaRPr lang="zh-CN" sz="1100" baseline="0" dirty="0">
                        <a:solidFill>
                          <a:schemeClr val="bg1">
                            <a:lumMod val="95000"/>
                          </a:schemeClr>
                        </a:solidFill>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609468" rtl="0" eaLnBrk="1" latinLnBrk="0" hangingPunct="1">
                        <a:spcAft>
                          <a:spcPts val="0"/>
                        </a:spcAft>
                      </a:pPr>
                      <a:endParaRPr lang="en-US" sz="900" kern="1200" baseline="0" dirty="0">
                        <a:solidFill>
                          <a:schemeClr val="bg1">
                            <a:lumMod val="95000"/>
                          </a:schemeClr>
                        </a:solidFill>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609468" rtl="0" eaLnBrk="1" latinLnBrk="0" hangingPunct="1">
                        <a:spcAft>
                          <a:spcPts val="0"/>
                        </a:spcAft>
                      </a:pPr>
                      <a:r>
                        <a:rPr lang="en-US" altLang="zh-CN" sz="900" kern="1200" baseline="0" dirty="0" smtClean="0">
                          <a:solidFill>
                            <a:schemeClr val="bg1">
                              <a:lumMod val="95000"/>
                            </a:schemeClr>
                          </a:solidFill>
                          <a:latin typeface="宋体"/>
                          <a:ea typeface="微软雅黑"/>
                          <a:cs typeface="Times New Roman"/>
                        </a:rPr>
                        <a:t>A long dragon consisting of </a:t>
                      </a:r>
                      <a:r>
                        <a:rPr lang="en-US" altLang="zh-CN" sz="900" kern="1200" baseline="0" dirty="0" err="1" smtClean="0">
                          <a:solidFill>
                            <a:schemeClr val="bg1">
                              <a:lumMod val="95000"/>
                            </a:schemeClr>
                          </a:solidFill>
                          <a:latin typeface="宋体"/>
                          <a:ea typeface="微软雅黑"/>
                          <a:cs typeface="Times New Roman"/>
                        </a:rPr>
                        <a:t>Chengshun</a:t>
                      </a:r>
                      <a:r>
                        <a:rPr lang="en-US" altLang="zh-CN" sz="900" kern="1200" baseline="0" dirty="0" smtClean="0">
                          <a:solidFill>
                            <a:schemeClr val="bg1">
                              <a:lumMod val="95000"/>
                            </a:schemeClr>
                          </a:solidFill>
                          <a:latin typeface="宋体"/>
                          <a:ea typeface="微软雅黑"/>
                          <a:cs typeface="Times New Roman"/>
                        </a:rPr>
                        <a:t> is representative</a:t>
                      </a:r>
                      <a:endParaRPr lang="zh-CN" sz="900" kern="1200" baseline="0" dirty="0">
                        <a:solidFill>
                          <a:schemeClr val="bg1">
                            <a:lumMod val="95000"/>
                          </a:schemeClr>
                        </a:solidFill>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22306">
                <a:tc>
                  <a:txBody>
                    <a:bodyPr/>
                    <a:lstStyle/>
                    <a:p>
                      <a:pPr>
                        <a:spcAft>
                          <a:spcPts val="0"/>
                        </a:spcAft>
                      </a:pPr>
                      <a:r>
                        <a:rPr lang="en-US" sz="900" baseline="0" dirty="0">
                          <a:solidFill>
                            <a:schemeClr val="bg1">
                              <a:lumMod val="95000"/>
                            </a:schemeClr>
                          </a:solidFill>
                          <a:latin typeface="宋体"/>
                          <a:ea typeface="微软雅黑"/>
                          <a:cs typeface="Times New Roman"/>
                        </a:rPr>
                        <a:t>ALL </a:t>
                      </a:r>
                      <a:r>
                        <a:rPr lang="en-US" sz="900" baseline="0" dirty="0" smtClean="0">
                          <a:solidFill>
                            <a:schemeClr val="bg1">
                              <a:lumMod val="95000"/>
                            </a:schemeClr>
                          </a:solidFill>
                          <a:latin typeface="宋体"/>
                          <a:ea typeface="微软雅黑"/>
                          <a:cs typeface="Times New Roman"/>
                        </a:rPr>
                        <a:t>FIVES</a:t>
                      </a:r>
                      <a:endParaRPr lang="zh-CN" sz="1100" baseline="0" dirty="0">
                        <a:solidFill>
                          <a:schemeClr val="bg1">
                            <a:lumMod val="95000"/>
                          </a:schemeClr>
                        </a:solidFill>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en-US" sz="900" baseline="0" dirty="0">
                        <a:solidFill>
                          <a:schemeClr val="bg1">
                            <a:lumMod val="95000"/>
                          </a:schemeClr>
                        </a:solidFill>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609468" rtl="0" eaLnBrk="1" latinLnBrk="0" hangingPunct="1">
                        <a:spcAft>
                          <a:spcPts val="0"/>
                        </a:spcAft>
                      </a:pPr>
                      <a:r>
                        <a:rPr lang="en-US" altLang="zh-CN" sz="900" kern="1200" baseline="0" dirty="0" smtClean="0">
                          <a:solidFill>
                            <a:schemeClr val="bg1">
                              <a:lumMod val="95000"/>
                            </a:schemeClr>
                          </a:solidFill>
                          <a:latin typeface="宋体"/>
                          <a:ea typeface="微软雅黑"/>
                          <a:cs typeface="Times New Roman"/>
                        </a:rPr>
                        <a:t>Each component has special requirements</a:t>
                      </a:r>
                      <a:endParaRPr lang="zh-CN" sz="900" kern="1200" baseline="0" dirty="0">
                        <a:solidFill>
                          <a:schemeClr val="bg1">
                            <a:lumMod val="95000"/>
                          </a:schemeClr>
                        </a:solidFill>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22306">
                <a:tc>
                  <a:txBody>
                    <a:bodyPr/>
                    <a:lstStyle/>
                    <a:p>
                      <a:pPr>
                        <a:spcAft>
                          <a:spcPts val="0"/>
                        </a:spcAft>
                      </a:pPr>
                      <a:r>
                        <a:rPr lang="en-US" sz="900" baseline="0" dirty="0">
                          <a:solidFill>
                            <a:schemeClr val="bg1">
                              <a:lumMod val="95000"/>
                            </a:schemeClr>
                          </a:solidFill>
                          <a:latin typeface="宋体"/>
                          <a:ea typeface="微软雅黑"/>
                          <a:cs typeface="Times New Roman"/>
                        </a:rPr>
                        <a:t>ALL </a:t>
                      </a:r>
                      <a:r>
                        <a:rPr lang="en-US" sz="900" baseline="0" dirty="0" smtClean="0">
                          <a:solidFill>
                            <a:schemeClr val="bg1">
                              <a:lumMod val="95000"/>
                            </a:schemeClr>
                          </a:solidFill>
                          <a:latin typeface="宋体"/>
                          <a:ea typeface="微软雅黑"/>
                          <a:cs typeface="Times New Roman"/>
                        </a:rPr>
                        <a:t>TYPES</a:t>
                      </a:r>
                      <a:endParaRPr lang="zh-CN" sz="1100" baseline="0" dirty="0">
                        <a:solidFill>
                          <a:schemeClr val="bg1">
                            <a:lumMod val="95000"/>
                          </a:schemeClr>
                        </a:solidFill>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en-US" sz="900" baseline="0">
                        <a:solidFill>
                          <a:schemeClr val="bg1">
                            <a:lumMod val="95000"/>
                          </a:schemeClr>
                        </a:solidFill>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609468" rtl="0" eaLnBrk="1" latinLnBrk="0" hangingPunct="1">
                        <a:spcAft>
                          <a:spcPts val="0"/>
                        </a:spcAft>
                      </a:pPr>
                      <a:r>
                        <a:rPr lang="en-US" altLang="zh-CN" sz="900" kern="1200" baseline="0" dirty="0" smtClean="0">
                          <a:solidFill>
                            <a:schemeClr val="bg1">
                              <a:lumMod val="95000"/>
                            </a:schemeClr>
                          </a:solidFill>
                          <a:latin typeface="宋体"/>
                          <a:ea typeface="微软雅黑"/>
                          <a:cs typeface="Times New Roman"/>
                        </a:rPr>
                        <a:t>The chance of appearance is very high and has a high score</a:t>
                      </a:r>
                      <a:endParaRPr lang="zh-CN" sz="900" kern="1200" baseline="0" dirty="0">
                        <a:solidFill>
                          <a:schemeClr val="bg1">
                            <a:lumMod val="95000"/>
                          </a:schemeClr>
                        </a:solidFill>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6325">
                <a:tc>
                  <a:txBody>
                    <a:bodyPr/>
                    <a:lstStyle/>
                    <a:p>
                      <a:pPr>
                        <a:spcAft>
                          <a:spcPts val="0"/>
                        </a:spcAft>
                      </a:pPr>
                      <a:r>
                        <a:rPr lang="en-US" sz="900" baseline="0" dirty="0">
                          <a:solidFill>
                            <a:schemeClr val="bg1">
                              <a:lumMod val="95000"/>
                            </a:schemeClr>
                          </a:solidFill>
                          <a:latin typeface="宋体"/>
                          <a:ea typeface="微软雅黑"/>
                          <a:cs typeface="Times New Roman"/>
                        </a:rPr>
                        <a:t>PURE SHIFTED </a:t>
                      </a:r>
                      <a:r>
                        <a:rPr lang="en-US" sz="900" baseline="0" dirty="0" smtClean="0">
                          <a:solidFill>
                            <a:schemeClr val="bg1">
                              <a:lumMod val="95000"/>
                            </a:schemeClr>
                          </a:solidFill>
                          <a:latin typeface="宋体"/>
                          <a:ea typeface="微软雅黑"/>
                          <a:cs typeface="Times New Roman"/>
                        </a:rPr>
                        <a:t>CHOWS</a:t>
                      </a:r>
                      <a:endParaRPr lang="zh-CN" sz="1100" baseline="0" dirty="0">
                        <a:solidFill>
                          <a:schemeClr val="bg1">
                            <a:lumMod val="95000"/>
                          </a:schemeClr>
                        </a:solidFill>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en-US" sz="900" baseline="0">
                        <a:solidFill>
                          <a:schemeClr val="bg1">
                            <a:lumMod val="95000"/>
                          </a:schemeClr>
                        </a:solidFill>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609468" rtl="0" eaLnBrk="1" latinLnBrk="0" hangingPunct="1">
                        <a:spcAft>
                          <a:spcPts val="0"/>
                        </a:spcAft>
                      </a:pPr>
                      <a:r>
                        <a:rPr lang="en-US" altLang="zh-CN" sz="900" kern="1200" baseline="0" dirty="0" smtClean="0">
                          <a:solidFill>
                            <a:schemeClr val="bg1">
                              <a:lumMod val="95000"/>
                            </a:schemeClr>
                          </a:solidFill>
                          <a:latin typeface="宋体"/>
                          <a:ea typeface="微软雅黑"/>
                          <a:cs typeface="Times New Roman"/>
                        </a:rPr>
                        <a:t>The chance of appearance is high and has 16 points</a:t>
                      </a:r>
                      <a:endParaRPr lang="zh-CN" sz="900" kern="1200" baseline="0" dirty="0">
                        <a:solidFill>
                          <a:schemeClr val="bg1">
                            <a:lumMod val="95000"/>
                          </a:schemeClr>
                        </a:solidFill>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28474">
                <a:tc>
                  <a:txBody>
                    <a:bodyPr/>
                    <a:lstStyle/>
                    <a:p>
                      <a:pPr>
                        <a:spcAft>
                          <a:spcPts val="0"/>
                        </a:spcAft>
                      </a:pPr>
                      <a:r>
                        <a:rPr lang="en-US" sz="900" baseline="0" dirty="0">
                          <a:solidFill>
                            <a:schemeClr val="bg1">
                              <a:lumMod val="95000"/>
                            </a:schemeClr>
                          </a:solidFill>
                          <a:latin typeface="宋体"/>
                          <a:ea typeface="微软雅黑"/>
                          <a:cs typeface="Times New Roman"/>
                        </a:rPr>
                        <a:t>MIXED TRIPLE </a:t>
                      </a:r>
                      <a:r>
                        <a:rPr lang="en-US" sz="900" baseline="0" dirty="0" smtClean="0">
                          <a:solidFill>
                            <a:schemeClr val="bg1">
                              <a:lumMod val="95000"/>
                            </a:schemeClr>
                          </a:solidFill>
                          <a:latin typeface="宋体"/>
                          <a:ea typeface="微软雅黑"/>
                          <a:cs typeface="Times New Roman"/>
                        </a:rPr>
                        <a:t>CHOW</a:t>
                      </a:r>
                      <a:endParaRPr lang="zh-CN" sz="1100" baseline="0" dirty="0">
                        <a:solidFill>
                          <a:schemeClr val="bg1">
                            <a:lumMod val="95000"/>
                          </a:schemeClr>
                        </a:solidFill>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en-US" sz="900" baseline="0">
                        <a:solidFill>
                          <a:schemeClr val="bg1">
                            <a:lumMod val="95000"/>
                          </a:schemeClr>
                        </a:solidFill>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609468" rtl="0" eaLnBrk="1" latinLnBrk="0" hangingPunct="1">
                        <a:spcAft>
                          <a:spcPts val="0"/>
                        </a:spcAft>
                      </a:pPr>
                      <a:r>
                        <a:rPr lang="en-US" altLang="zh-CN" sz="900" kern="1200" baseline="0" dirty="0" smtClean="0">
                          <a:solidFill>
                            <a:schemeClr val="bg1">
                              <a:lumMod val="95000"/>
                            </a:schemeClr>
                          </a:solidFill>
                          <a:latin typeface="宋体"/>
                          <a:ea typeface="微软雅黑"/>
                          <a:cs typeface="Times New Roman"/>
                        </a:rPr>
                        <a:t>The chance of appearance is high and has 8 points</a:t>
                      </a:r>
                      <a:endParaRPr lang="zh-CN" altLang="zh-CN" sz="900" kern="1200" baseline="0" dirty="0">
                        <a:solidFill>
                          <a:schemeClr val="bg1">
                            <a:lumMod val="95000"/>
                          </a:schemeClr>
                        </a:solidFill>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22306">
                <a:tc>
                  <a:txBody>
                    <a:bodyPr/>
                    <a:lstStyle/>
                    <a:p>
                      <a:pPr>
                        <a:spcAft>
                          <a:spcPts val="0"/>
                        </a:spcAft>
                      </a:pPr>
                      <a:r>
                        <a:rPr lang="en-US" sz="900" baseline="0" dirty="0">
                          <a:solidFill>
                            <a:schemeClr val="bg1">
                              <a:lumMod val="95000"/>
                            </a:schemeClr>
                          </a:solidFill>
                          <a:latin typeface="宋体"/>
                          <a:ea typeface="微软雅黑"/>
                          <a:cs typeface="Times New Roman"/>
                        </a:rPr>
                        <a:t>MIXED SHIFTED </a:t>
                      </a:r>
                      <a:r>
                        <a:rPr lang="en-US" sz="900" baseline="0" dirty="0" smtClean="0">
                          <a:solidFill>
                            <a:schemeClr val="bg1">
                              <a:lumMod val="95000"/>
                            </a:schemeClr>
                          </a:solidFill>
                          <a:latin typeface="宋体"/>
                          <a:ea typeface="微软雅黑"/>
                          <a:cs typeface="Times New Roman"/>
                        </a:rPr>
                        <a:t>CHOWS</a:t>
                      </a:r>
                      <a:endParaRPr lang="zh-CN" sz="1100" baseline="0" dirty="0">
                        <a:solidFill>
                          <a:schemeClr val="bg1">
                            <a:lumMod val="95000"/>
                          </a:schemeClr>
                        </a:solidFill>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en-US" sz="900" baseline="0">
                        <a:solidFill>
                          <a:schemeClr val="bg1">
                            <a:lumMod val="95000"/>
                          </a:schemeClr>
                        </a:solidFill>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609468" rtl="0" eaLnBrk="1" latinLnBrk="0" hangingPunct="1">
                        <a:spcAft>
                          <a:spcPts val="0"/>
                        </a:spcAft>
                      </a:pPr>
                      <a:r>
                        <a:rPr lang="en-US" altLang="zh-CN" sz="900" kern="1200" baseline="0" dirty="0" smtClean="0">
                          <a:solidFill>
                            <a:schemeClr val="bg1">
                              <a:lumMod val="95000"/>
                            </a:schemeClr>
                          </a:solidFill>
                          <a:latin typeface="宋体"/>
                          <a:ea typeface="微软雅黑"/>
                          <a:cs typeface="Times New Roman"/>
                        </a:rPr>
                        <a:t>The chance of appearance is very high and has a high score</a:t>
                      </a:r>
                      <a:endParaRPr lang="zh-CN" altLang="zh-CN" sz="900" kern="1200" baseline="0" dirty="0">
                        <a:solidFill>
                          <a:schemeClr val="bg1">
                            <a:lumMod val="95000"/>
                          </a:schemeClr>
                        </a:solidFill>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78909">
                <a:tc>
                  <a:txBody>
                    <a:bodyPr/>
                    <a:lstStyle/>
                    <a:p>
                      <a:pPr>
                        <a:spcAft>
                          <a:spcPts val="0"/>
                        </a:spcAft>
                      </a:pPr>
                      <a:r>
                        <a:rPr lang="en-US" sz="900" baseline="0" dirty="0">
                          <a:solidFill>
                            <a:schemeClr val="bg1">
                              <a:lumMod val="95000"/>
                            </a:schemeClr>
                          </a:solidFill>
                          <a:latin typeface="宋体"/>
                          <a:ea typeface="微软雅黑"/>
                          <a:cs typeface="Times New Roman"/>
                        </a:rPr>
                        <a:t>HALF </a:t>
                      </a:r>
                      <a:r>
                        <a:rPr lang="en-US" sz="900" baseline="0" dirty="0" smtClean="0">
                          <a:solidFill>
                            <a:schemeClr val="bg1">
                              <a:lumMod val="95000"/>
                            </a:schemeClr>
                          </a:solidFill>
                          <a:latin typeface="宋体"/>
                          <a:ea typeface="微软雅黑"/>
                          <a:cs typeface="Times New Roman"/>
                        </a:rPr>
                        <a:t>FLUSH</a:t>
                      </a:r>
                      <a:endParaRPr lang="zh-CN" sz="1100" baseline="0" dirty="0">
                        <a:solidFill>
                          <a:schemeClr val="bg1">
                            <a:lumMod val="95000"/>
                          </a:schemeClr>
                        </a:solidFill>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en-US" sz="900" baseline="0" dirty="0">
                        <a:solidFill>
                          <a:schemeClr val="bg1">
                            <a:lumMod val="95000"/>
                          </a:schemeClr>
                        </a:solidFill>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609468" rtl="0" eaLnBrk="1" fontAlgn="auto" latinLnBrk="0" hangingPunct="1">
                        <a:lnSpc>
                          <a:spcPct val="100000"/>
                        </a:lnSpc>
                        <a:spcBef>
                          <a:spcPts val="0"/>
                        </a:spcBef>
                        <a:spcAft>
                          <a:spcPts val="0"/>
                        </a:spcAft>
                        <a:buClrTx/>
                        <a:buSzTx/>
                        <a:buFontTx/>
                        <a:buNone/>
                        <a:tabLst/>
                        <a:defRPr/>
                      </a:pPr>
                      <a:r>
                        <a:rPr lang="en-US" altLang="zh-CN" sz="900" kern="1200" baseline="0" dirty="0" smtClean="0">
                          <a:solidFill>
                            <a:schemeClr val="bg1">
                              <a:lumMod val="95000"/>
                            </a:schemeClr>
                          </a:solidFill>
                          <a:latin typeface="宋体"/>
                          <a:ea typeface="+mn-ea"/>
                          <a:cs typeface="Times New Roman"/>
                        </a:rPr>
                        <a:t>It is the basis of some high-power fan types with words, for example, Big Four Winds, Small Four Winds.</a:t>
                      </a:r>
                      <a:endParaRPr lang="zh-CN" altLang="zh-CN" sz="900" kern="1200" baseline="0" dirty="0" smtClean="0">
                        <a:solidFill>
                          <a:schemeClr val="bg1">
                            <a:lumMod val="95000"/>
                          </a:schemeClr>
                        </a:solidFill>
                        <a:latin typeface="宋体"/>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49217">
                <a:tc>
                  <a:txBody>
                    <a:bodyPr/>
                    <a:lstStyle/>
                    <a:p>
                      <a:pPr>
                        <a:spcAft>
                          <a:spcPts val="0"/>
                        </a:spcAft>
                      </a:pPr>
                      <a:r>
                        <a:rPr lang="en-US" sz="900" baseline="0" dirty="0">
                          <a:solidFill>
                            <a:schemeClr val="bg1">
                              <a:lumMod val="95000"/>
                            </a:schemeClr>
                          </a:solidFill>
                          <a:latin typeface="宋体"/>
                          <a:ea typeface="微软雅黑"/>
                          <a:cs typeface="Times New Roman"/>
                        </a:rPr>
                        <a:t>TWO </a:t>
                      </a:r>
                      <a:r>
                        <a:rPr lang="en-US" sz="900" baseline="0" dirty="0" smtClean="0">
                          <a:solidFill>
                            <a:schemeClr val="bg1">
                              <a:lumMod val="95000"/>
                            </a:schemeClr>
                          </a:solidFill>
                          <a:latin typeface="宋体"/>
                          <a:ea typeface="微软雅黑"/>
                          <a:cs typeface="Times New Roman"/>
                        </a:rPr>
                        <a:t>DRAGONS</a:t>
                      </a:r>
                      <a:endParaRPr lang="zh-CN" sz="1100" baseline="0" dirty="0">
                        <a:solidFill>
                          <a:schemeClr val="bg1">
                            <a:lumMod val="95000"/>
                          </a:schemeClr>
                        </a:solidFill>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en-US" sz="900" baseline="0">
                        <a:solidFill>
                          <a:schemeClr val="bg1">
                            <a:lumMod val="95000"/>
                          </a:schemeClr>
                        </a:solidFill>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609468" rtl="0" eaLnBrk="1" fontAlgn="auto" latinLnBrk="0" hangingPunct="1">
                        <a:lnSpc>
                          <a:spcPct val="100000"/>
                        </a:lnSpc>
                        <a:spcBef>
                          <a:spcPts val="0"/>
                        </a:spcBef>
                        <a:spcAft>
                          <a:spcPts val="0"/>
                        </a:spcAft>
                        <a:buClrTx/>
                        <a:buSzTx/>
                        <a:buFontTx/>
                        <a:buNone/>
                        <a:tabLst/>
                        <a:defRPr/>
                      </a:pPr>
                      <a:r>
                        <a:rPr lang="en-US" altLang="zh-CN" sz="900" kern="1200" baseline="0" dirty="0" smtClean="0">
                          <a:solidFill>
                            <a:schemeClr val="bg1">
                              <a:lumMod val="95000"/>
                            </a:schemeClr>
                          </a:solidFill>
                          <a:latin typeface="宋体"/>
                          <a:ea typeface="+mn-ea"/>
                          <a:cs typeface="Times New Roman"/>
                        </a:rPr>
                        <a:t>The chance of appearance is very high, it has some points, which is the basis of some high-power fan types with words, for example, Big Three Dragons, Small Three Dragons.</a:t>
                      </a:r>
                      <a:endParaRPr lang="zh-CN" altLang="zh-CN" sz="900" kern="1200" baseline="0" dirty="0" smtClean="0">
                        <a:solidFill>
                          <a:schemeClr val="bg1">
                            <a:lumMod val="95000"/>
                          </a:schemeClr>
                        </a:solidFill>
                        <a:latin typeface="宋体"/>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72814">
                <a:tc>
                  <a:txBody>
                    <a:bodyPr/>
                    <a:lstStyle/>
                    <a:p>
                      <a:pPr>
                        <a:spcAft>
                          <a:spcPts val="0"/>
                        </a:spcAft>
                      </a:pPr>
                      <a:r>
                        <a:rPr lang="en-US" sz="900" baseline="0" dirty="0">
                          <a:solidFill>
                            <a:schemeClr val="bg1">
                              <a:lumMod val="95000"/>
                            </a:schemeClr>
                          </a:solidFill>
                          <a:latin typeface="宋体"/>
                          <a:ea typeface="微软雅黑"/>
                          <a:cs typeface="Times New Roman"/>
                        </a:rPr>
                        <a:t>ALL </a:t>
                      </a:r>
                      <a:r>
                        <a:rPr lang="en-US" sz="900" baseline="0" dirty="0" smtClean="0">
                          <a:solidFill>
                            <a:schemeClr val="bg1">
                              <a:lumMod val="95000"/>
                            </a:schemeClr>
                          </a:solidFill>
                          <a:latin typeface="宋体"/>
                          <a:ea typeface="微软雅黑"/>
                          <a:cs typeface="Times New Roman"/>
                        </a:rPr>
                        <a:t>PUNGS</a:t>
                      </a:r>
                      <a:endParaRPr lang="zh-CN" sz="1100" baseline="0" dirty="0">
                        <a:solidFill>
                          <a:schemeClr val="bg1">
                            <a:lumMod val="95000"/>
                          </a:schemeClr>
                        </a:solidFill>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en-US" sz="900" baseline="0" dirty="0">
                        <a:solidFill>
                          <a:schemeClr val="bg1">
                            <a:lumMod val="95000"/>
                          </a:schemeClr>
                        </a:solidFill>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altLang="zh-CN" sz="900" kern="1200" baseline="0" dirty="0" smtClean="0">
                          <a:solidFill>
                            <a:schemeClr val="bg1">
                              <a:lumMod val="95000"/>
                            </a:schemeClr>
                          </a:solidFill>
                          <a:latin typeface="宋体"/>
                          <a:ea typeface="+mn-ea"/>
                          <a:cs typeface="Times New Roman"/>
                        </a:rPr>
                        <a:t>The chance of appearance is very high, </a:t>
                      </a:r>
                      <a:r>
                        <a:rPr lang="en-US" altLang="zh-CN" sz="900" kern="1200" baseline="0" dirty="0" smtClean="0">
                          <a:solidFill>
                            <a:schemeClr val="bg1">
                              <a:lumMod val="95000"/>
                            </a:schemeClr>
                          </a:solidFill>
                          <a:latin typeface="宋体"/>
                          <a:ea typeface="微软雅黑"/>
                          <a:cs typeface="Times New Roman"/>
                        </a:rPr>
                        <a:t>it is the basis of some multi-shots and high-multipliers, such </a:t>
                      </a:r>
                      <a:r>
                        <a:rPr lang="en-US" altLang="zh-CN" sz="900" kern="1200" baseline="0" dirty="0" smtClean="0">
                          <a:solidFill>
                            <a:schemeClr val="bg1">
                              <a:lumMod val="95000"/>
                            </a:schemeClr>
                          </a:solidFill>
                          <a:latin typeface="宋体"/>
                          <a:ea typeface="+mn-ea"/>
                          <a:cs typeface="Times New Roman"/>
                        </a:rPr>
                        <a:t>as Four Concealed </a:t>
                      </a:r>
                      <a:r>
                        <a:rPr lang="en-US" altLang="zh-CN" sz="900" kern="1200" baseline="0" dirty="0" err="1" smtClean="0">
                          <a:solidFill>
                            <a:schemeClr val="bg1">
                              <a:lumMod val="95000"/>
                            </a:schemeClr>
                          </a:solidFill>
                          <a:latin typeface="宋体"/>
                          <a:ea typeface="+mn-ea"/>
                          <a:cs typeface="Times New Roman"/>
                        </a:rPr>
                        <a:t>Pungs</a:t>
                      </a:r>
                      <a:r>
                        <a:rPr lang="en-US" altLang="zh-CN" sz="900" kern="1200" baseline="0" dirty="0" smtClean="0">
                          <a:solidFill>
                            <a:schemeClr val="bg1">
                              <a:lumMod val="95000"/>
                            </a:schemeClr>
                          </a:solidFill>
                          <a:latin typeface="宋体"/>
                          <a:ea typeface="+mn-ea"/>
                          <a:cs typeface="Times New Roman"/>
                        </a:rPr>
                        <a:t>, Three Concealed </a:t>
                      </a:r>
                      <a:r>
                        <a:rPr lang="en-US" altLang="zh-CN" sz="900" kern="1200" baseline="0" dirty="0" err="1" smtClean="0">
                          <a:solidFill>
                            <a:schemeClr val="bg1">
                              <a:lumMod val="95000"/>
                            </a:schemeClr>
                          </a:solidFill>
                          <a:latin typeface="宋体"/>
                          <a:ea typeface="+mn-ea"/>
                          <a:cs typeface="Times New Roman"/>
                        </a:rPr>
                        <a:t>Pungs</a:t>
                      </a:r>
                      <a:r>
                        <a:rPr lang="en-US" altLang="zh-CN" sz="900" kern="1200" baseline="0" dirty="0" smtClean="0">
                          <a:solidFill>
                            <a:schemeClr val="bg1">
                              <a:lumMod val="95000"/>
                            </a:schemeClr>
                          </a:solidFill>
                          <a:latin typeface="宋体"/>
                          <a:ea typeface="+mn-ea"/>
                          <a:cs typeface="Times New Roman"/>
                        </a:rPr>
                        <a:t>, </a:t>
                      </a:r>
                      <a:r>
                        <a:rPr lang="en-US" altLang="zh-CN" sz="900" kern="1200" baseline="0" dirty="0" smtClean="0">
                          <a:solidFill>
                            <a:schemeClr val="bg1">
                              <a:lumMod val="95000"/>
                            </a:schemeClr>
                          </a:solidFill>
                          <a:latin typeface="宋体"/>
                          <a:ea typeface="微软雅黑"/>
                          <a:cs typeface="Times New Roman"/>
                        </a:rPr>
                        <a:t>etc.</a:t>
                      </a:r>
                      <a:endParaRPr lang="zh-CN" altLang="zh-CN" sz="900" kern="1200" baseline="0" dirty="0" smtClean="0">
                        <a:solidFill>
                          <a:schemeClr val="bg1">
                            <a:lumMod val="95000"/>
                          </a:schemeClr>
                        </a:solidFill>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pic>
        <p:nvPicPr>
          <p:cNvPr id="2078" name="Picture 30"/>
          <p:cNvPicPr>
            <a:picLocks noChangeAspect="1" noChangeArrowheads="1"/>
          </p:cNvPicPr>
          <p:nvPr/>
        </p:nvPicPr>
        <p:blipFill>
          <a:blip r:embed="rId2"/>
          <a:srcRect/>
          <a:stretch>
            <a:fillRect/>
          </a:stretch>
        </p:blipFill>
        <p:spPr bwMode="auto">
          <a:xfrm>
            <a:off x="5053613" y="247758"/>
            <a:ext cx="2152650" cy="266700"/>
          </a:xfrm>
          <a:prstGeom prst="rect">
            <a:avLst/>
          </a:prstGeom>
          <a:noFill/>
        </p:spPr>
      </p:pic>
      <p:pic>
        <p:nvPicPr>
          <p:cNvPr id="2077" name="Picture 29"/>
          <p:cNvPicPr>
            <a:picLocks noChangeAspect="1" noChangeArrowheads="1"/>
          </p:cNvPicPr>
          <p:nvPr/>
        </p:nvPicPr>
        <p:blipFill>
          <a:blip r:embed="rId3"/>
          <a:srcRect/>
          <a:stretch>
            <a:fillRect/>
          </a:stretch>
        </p:blipFill>
        <p:spPr bwMode="auto">
          <a:xfrm>
            <a:off x="5053613" y="594360"/>
            <a:ext cx="2152650" cy="228600"/>
          </a:xfrm>
          <a:prstGeom prst="rect">
            <a:avLst/>
          </a:prstGeom>
          <a:noFill/>
        </p:spPr>
      </p:pic>
      <p:pic>
        <p:nvPicPr>
          <p:cNvPr id="2076" name="Picture 28"/>
          <p:cNvPicPr>
            <a:picLocks noChangeAspect="1" noChangeArrowheads="1"/>
          </p:cNvPicPr>
          <p:nvPr/>
        </p:nvPicPr>
        <p:blipFill>
          <a:blip r:embed="rId4"/>
          <a:srcRect/>
          <a:stretch>
            <a:fillRect/>
          </a:stretch>
        </p:blipFill>
        <p:spPr bwMode="auto">
          <a:xfrm>
            <a:off x="5054907" y="920618"/>
            <a:ext cx="2114550" cy="228600"/>
          </a:xfrm>
          <a:prstGeom prst="rect">
            <a:avLst/>
          </a:prstGeom>
          <a:noFill/>
        </p:spPr>
      </p:pic>
      <p:pic>
        <p:nvPicPr>
          <p:cNvPr id="2075" name="Picture 27"/>
          <p:cNvPicPr>
            <a:picLocks noChangeAspect="1" noChangeArrowheads="1"/>
          </p:cNvPicPr>
          <p:nvPr/>
        </p:nvPicPr>
        <p:blipFill>
          <a:blip r:embed="rId5"/>
          <a:srcRect/>
          <a:stretch>
            <a:fillRect/>
          </a:stretch>
        </p:blipFill>
        <p:spPr bwMode="auto">
          <a:xfrm>
            <a:off x="5057081" y="1244058"/>
            <a:ext cx="1371600" cy="238125"/>
          </a:xfrm>
          <a:prstGeom prst="rect">
            <a:avLst/>
          </a:prstGeom>
          <a:noFill/>
        </p:spPr>
      </p:pic>
      <p:pic>
        <p:nvPicPr>
          <p:cNvPr id="2074" name="图片 19"/>
          <p:cNvPicPr>
            <a:picLocks noChangeAspect="1" noChangeArrowheads="1"/>
          </p:cNvPicPr>
          <p:nvPr/>
        </p:nvPicPr>
        <p:blipFill>
          <a:blip r:embed="rId6"/>
          <a:srcRect/>
          <a:stretch>
            <a:fillRect/>
          </a:stretch>
        </p:blipFill>
        <p:spPr bwMode="auto">
          <a:xfrm>
            <a:off x="5057081" y="1535835"/>
            <a:ext cx="2066925" cy="209550"/>
          </a:xfrm>
          <a:prstGeom prst="rect">
            <a:avLst/>
          </a:prstGeom>
          <a:noFill/>
        </p:spPr>
      </p:pic>
      <p:pic>
        <p:nvPicPr>
          <p:cNvPr id="2073" name="图片 22"/>
          <p:cNvPicPr>
            <a:picLocks noChangeAspect="1" noChangeArrowheads="1"/>
          </p:cNvPicPr>
          <p:nvPr/>
        </p:nvPicPr>
        <p:blipFill>
          <a:blip r:embed="rId7"/>
          <a:srcRect/>
          <a:stretch>
            <a:fillRect/>
          </a:stretch>
        </p:blipFill>
        <p:spPr bwMode="auto">
          <a:xfrm>
            <a:off x="5112704" y="3018532"/>
            <a:ext cx="1371600" cy="209550"/>
          </a:xfrm>
          <a:prstGeom prst="rect">
            <a:avLst/>
          </a:prstGeom>
          <a:noFill/>
        </p:spPr>
      </p:pic>
      <p:pic>
        <p:nvPicPr>
          <p:cNvPr id="2072" name="图片 25"/>
          <p:cNvPicPr>
            <a:picLocks noChangeAspect="1" noChangeArrowheads="1"/>
          </p:cNvPicPr>
          <p:nvPr/>
        </p:nvPicPr>
        <p:blipFill>
          <a:blip r:embed="rId8"/>
          <a:srcRect/>
          <a:stretch>
            <a:fillRect/>
          </a:stretch>
        </p:blipFill>
        <p:spPr bwMode="auto">
          <a:xfrm>
            <a:off x="5103826" y="2709383"/>
            <a:ext cx="1409700" cy="238125"/>
          </a:xfrm>
          <a:prstGeom prst="rect">
            <a:avLst/>
          </a:prstGeom>
          <a:noFill/>
        </p:spPr>
      </p:pic>
      <p:pic>
        <p:nvPicPr>
          <p:cNvPr id="2071" name="图片 28"/>
          <p:cNvPicPr>
            <a:picLocks noChangeAspect="1" noChangeArrowheads="1"/>
          </p:cNvPicPr>
          <p:nvPr/>
        </p:nvPicPr>
        <p:blipFill>
          <a:blip r:embed="rId9"/>
          <a:srcRect/>
          <a:stretch>
            <a:fillRect/>
          </a:stretch>
        </p:blipFill>
        <p:spPr bwMode="auto">
          <a:xfrm>
            <a:off x="5102532" y="3382893"/>
            <a:ext cx="2066925" cy="219075"/>
          </a:xfrm>
          <a:prstGeom prst="rect">
            <a:avLst/>
          </a:prstGeom>
          <a:noFill/>
        </p:spPr>
      </p:pic>
      <p:pic>
        <p:nvPicPr>
          <p:cNvPr id="2070" name="图片 31"/>
          <p:cNvPicPr>
            <a:picLocks noChangeAspect="1" noChangeArrowheads="1"/>
          </p:cNvPicPr>
          <p:nvPr/>
        </p:nvPicPr>
        <p:blipFill>
          <a:blip r:embed="rId10"/>
          <a:srcRect/>
          <a:stretch>
            <a:fillRect/>
          </a:stretch>
        </p:blipFill>
        <p:spPr bwMode="auto">
          <a:xfrm>
            <a:off x="5103826" y="3707249"/>
            <a:ext cx="2047875" cy="209550"/>
          </a:xfrm>
          <a:prstGeom prst="rect">
            <a:avLst/>
          </a:prstGeom>
          <a:noFill/>
        </p:spPr>
      </p:pic>
      <p:pic>
        <p:nvPicPr>
          <p:cNvPr id="2069" name="图片 1"/>
          <p:cNvPicPr>
            <a:picLocks noChangeAspect="1" noChangeArrowheads="1"/>
          </p:cNvPicPr>
          <p:nvPr/>
        </p:nvPicPr>
        <p:blipFill>
          <a:blip r:embed="rId11"/>
          <a:srcRect/>
          <a:stretch>
            <a:fillRect/>
          </a:stretch>
        </p:blipFill>
        <p:spPr bwMode="auto">
          <a:xfrm>
            <a:off x="5106414" y="4064203"/>
            <a:ext cx="1371600" cy="209550"/>
          </a:xfrm>
          <a:prstGeom prst="rect">
            <a:avLst/>
          </a:prstGeom>
          <a:noFill/>
        </p:spPr>
      </p:pic>
      <p:pic>
        <p:nvPicPr>
          <p:cNvPr id="2068" name="图片 16"/>
          <p:cNvPicPr>
            <a:picLocks noChangeAspect="1" noChangeArrowheads="1"/>
          </p:cNvPicPr>
          <p:nvPr/>
        </p:nvPicPr>
        <p:blipFill>
          <a:blip r:embed="rId12"/>
          <a:srcRect/>
          <a:stretch>
            <a:fillRect/>
          </a:stretch>
        </p:blipFill>
        <p:spPr bwMode="auto">
          <a:xfrm>
            <a:off x="5106414" y="4406830"/>
            <a:ext cx="1343025" cy="209550"/>
          </a:xfrm>
          <a:prstGeom prst="rect">
            <a:avLst/>
          </a:prstGeom>
          <a:noFill/>
        </p:spPr>
      </p:pic>
      <p:pic>
        <p:nvPicPr>
          <p:cNvPr id="2067" name="图片 13"/>
          <p:cNvPicPr>
            <a:picLocks noChangeAspect="1" noChangeArrowheads="1"/>
          </p:cNvPicPr>
          <p:nvPr/>
        </p:nvPicPr>
        <p:blipFill>
          <a:blip r:embed="rId13"/>
          <a:srcRect/>
          <a:stretch>
            <a:fillRect/>
          </a:stretch>
        </p:blipFill>
        <p:spPr bwMode="auto">
          <a:xfrm>
            <a:off x="5112704" y="4722916"/>
            <a:ext cx="1371600" cy="209550"/>
          </a:xfrm>
          <a:prstGeom prst="rect">
            <a:avLst/>
          </a:prstGeom>
          <a:noFill/>
        </p:spPr>
      </p:pic>
      <p:pic>
        <p:nvPicPr>
          <p:cNvPr id="2066" name="图片 10"/>
          <p:cNvPicPr>
            <a:picLocks noChangeAspect="1" noChangeArrowheads="1"/>
          </p:cNvPicPr>
          <p:nvPr/>
        </p:nvPicPr>
        <p:blipFill>
          <a:blip r:embed="rId14"/>
          <a:srcRect/>
          <a:stretch>
            <a:fillRect/>
          </a:stretch>
        </p:blipFill>
        <p:spPr bwMode="auto">
          <a:xfrm>
            <a:off x="5103826" y="5051396"/>
            <a:ext cx="2066925" cy="200025"/>
          </a:xfrm>
          <a:prstGeom prst="rect">
            <a:avLst/>
          </a:prstGeom>
          <a:noFill/>
        </p:spPr>
      </p:pic>
      <p:pic>
        <p:nvPicPr>
          <p:cNvPr id="2065" name="图片 4"/>
          <p:cNvPicPr>
            <a:picLocks noChangeAspect="1" noChangeArrowheads="1"/>
          </p:cNvPicPr>
          <p:nvPr/>
        </p:nvPicPr>
        <p:blipFill>
          <a:blip r:embed="rId15"/>
          <a:srcRect/>
          <a:stretch>
            <a:fillRect/>
          </a:stretch>
        </p:blipFill>
        <p:spPr bwMode="auto">
          <a:xfrm>
            <a:off x="5112704" y="5486396"/>
            <a:ext cx="942975" cy="228600"/>
          </a:xfrm>
          <a:prstGeom prst="rect">
            <a:avLst/>
          </a:prstGeom>
          <a:noFill/>
        </p:spPr>
      </p:pic>
      <p:pic>
        <p:nvPicPr>
          <p:cNvPr id="2064" name="图片 7"/>
          <p:cNvPicPr>
            <a:picLocks noChangeAspect="1" noChangeArrowheads="1"/>
          </p:cNvPicPr>
          <p:nvPr/>
        </p:nvPicPr>
        <p:blipFill>
          <a:blip r:embed="rId16"/>
          <a:srcRect/>
          <a:stretch>
            <a:fillRect/>
          </a:stretch>
        </p:blipFill>
        <p:spPr bwMode="auto">
          <a:xfrm>
            <a:off x="5102765" y="6134465"/>
            <a:ext cx="2047875" cy="2095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014974" y="3158890"/>
            <a:ext cx="6235558" cy="707884"/>
          </a:xfrm>
          <a:prstGeom prst="rect">
            <a:avLst/>
          </a:prstGeom>
          <a:noFill/>
          <a:ln>
            <a:solidFill>
              <a:schemeClr val="bg1"/>
            </a:solidFill>
          </a:ln>
        </p:spPr>
        <p:txBody>
          <a:bodyPr wrap="square" lIns="91436" tIns="45719" rIns="91436" bIns="45719" rtlCol="0">
            <a:spAutoFit/>
          </a:bodyPr>
          <a:lstStyle/>
          <a:p>
            <a:r>
              <a:rPr lang="en-US" altLang="zh-HK" sz="4000" b="1" spc="300" dirty="0" smtClean="0">
                <a:solidFill>
                  <a:srgbClr val="FFFFFF"/>
                </a:solidFill>
                <a:latin typeface="微软雅黑" panose="020B0503020204020204" pitchFamily="34" charset="-122"/>
                <a:ea typeface="微软雅黑" panose="020B0503020204020204" pitchFamily="34" charset="-122"/>
              </a:rPr>
              <a:t>Rollout generation</a:t>
            </a:r>
            <a:endParaRPr lang="zh-HK" altLang="en-US" sz="4000" b="1" spc="300" dirty="0">
              <a:solidFill>
                <a:srgbClr val="FFFFFF"/>
              </a:solidFill>
              <a:latin typeface="微软雅黑" panose="020B0503020204020204" pitchFamily="34" charset="-122"/>
              <a:ea typeface="微软雅黑" panose="020B0503020204020204" pitchFamily="34" charset="-122"/>
            </a:endParaRPr>
          </a:p>
        </p:txBody>
      </p:sp>
      <p:grpSp>
        <p:nvGrpSpPr>
          <p:cNvPr id="2" name="Group 4"/>
          <p:cNvGrpSpPr>
            <a:grpSpLocks noChangeAspect="1"/>
          </p:cNvGrpSpPr>
          <p:nvPr/>
        </p:nvGrpSpPr>
        <p:grpSpPr bwMode="auto">
          <a:xfrm rot="19764056">
            <a:off x="1992615" y="2111217"/>
            <a:ext cx="1424066" cy="1326299"/>
            <a:chOff x="1164" y="687"/>
            <a:chExt cx="3219" cy="2998"/>
          </a:xfrm>
          <a:solidFill>
            <a:schemeClr val="bg1"/>
          </a:solidFill>
          <a:effectLst>
            <a:outerShdw blurRad="50800" dist="38100" dir="2700000" algn="tl" rotWithShape="0">
              <a:prstClr val="black">
                <a:alpha val="40000"/>
              </a:prstClr>
            </a:outerShdw>
          </a:effectLst>
        </p:grpSpPr>
        <p:sp>
          <p:nvSpPr>
            <p:cNvPr id="17"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8"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Tree>
    <p:extLst>
      <p:ext uri="{BB962C8B-B14F-4D97-AF65-F5344CB8AC3E}">
        <p14:creationId xmlns:p14="http://schemas.microsoft.com/office/powerpoint/2010/main" xmlns="" val="680923140"/>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3"/>
          <p:cNvCxnSpPr/>
          <p:nvPr/>
        </p:nvCxnSpPr>
        <p:spPr>
          <a:xfrm>
            <a:off x="4951492" y="1774567"/>
            <a:ext cx="0" cy="3386139"/>
          </a:xfrm>
          <a:prstGeom prst="line">
            <a:avLst/>
          </a:prstGeom>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195512" y="1027488"/>
            <a:ext cx="5993312" cy="584773"/>
          </a:xfrm>
          <a:prstGeom prst="rect">
            <a:avLst/>
          </a:prstGeom>
          <a:noFill/>
        </p:spPr>
        <p:txBody>
          <a:bodyPr wrap="square" lIns="91436" tIns="45719" rIns="91436" bIns="45719" rtlCol="0">
            <a:spAutoFit/>
          </a:bodyPr>
          <a:lstStyle/>
          <a:p>
            <a:r>
              <a:rPr lang="en-US" altLang="zh-CN" sz="3200" b="1" spc="300" dirty="0" smtClean="0">
                <a:solidFill>
                  <a:srgbClr val="FFFFFF"/>
                </a:solidFill>
                <a:latin typeface="微软雅黑" panose="020B0503020204020204" pitchFamily="34" charset="-122"/>
                <a:ea typeface="微软雅黑" panose="020B0503020204020204" pitchFamily="34" charset="-122"/>
              </a:rPr>
              <a:t>Development process</a:t>
            </a:r>
            <a:endParaRPr lang="zh-HK" altLang="en-US" sz="3200" b="1" spc="300" dirty="0">
              <a:solidFill>
                <a:srgbClr val="FFFFFF"/>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6195512" y="1612261"/>
            <a:ext cx="5993312" cy="584775"/>
          </a:xfrm>
          <a:prstGeom prst="rect">
            <a:avLst/>
          </a:prstGeom>
          <a:noFill/>
        </p:spPr>
        <p:txBody>
          <a:bodyPr wrap="square" lIns="91436" tIns="45719" rIns="91436" bIns="45719" rtlCol="0">
            <a:spAutoFit/>
          </a:bodyPr>
          <a:lstStyle/>
          <a:p>
            <a:r>
              <a:rPr lang="en-US" altLang="zh-CN" sz="3200" b="1" spc="300" dirty="0" smtClean="0">
                <a:solidFill>
                  <a:srgbClr val="FFFFFF"/>
                </a:solidFill>
                <a:latin typeface="微软雅黑" panose="020B0503020204020204" pitchFamily="34" charset="-122"/>
                <a:ea typeface="微软雅黑" panose="020B0503020204020204" pitchFamily="34" charset="-122"/>
              </a:rPr>
              <a:t>Fan Calculation</a:t>
            </a:r>
            <a:endParaRPr lang="zh-HK" altLang="en-US" sz="3200" b="1" spc="300" dirty="0">
              <a:solidFill>
                <a:srgbClr val="FFFFFF"/>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195513" y="2236823"/>
            <a:ext cx="5993312" cy="584775"/>
          </a:xfrm>
          <a:prstGeom prst="rect">
            <a:avLst/>
          </a:prstGeom>
          <a:noFill/>
        </p:spPr>
        <p:txBody>
          <a:bodyPr wrap="square" lIns="91436" tIns="45719" rIns="91436" bIns="45719" rtlCol="0">
            <a:spAutoFit/>
          </a:bodyPr>
          <a:lstStyle/>
          <a:p>
            <a:r>
              <a:rPr lang="en-US" altLang="zh-HK" sz="3200" b="1" spc="300" dirty="0" smtClean="0">
                <a:solidFill>
                  <a:srgbClr val="FFFFFF"/>
                </a:solidFill>
                <a:latin typeface="微软雅黑" panose="020B0503020204020204" pitchFamily="34" charset="-122"/>
                <a:ea typeface="微软雅黑" panose="020B0503020204020204" pitchFamily="34" charset="-122"/>
              </a:rPr>
              <a:t>Self game judge system</a:t>
            </a:r>
            <a:endParaRPr lang="zh-HK" altLang="en-US" sz="3200" b="1" spc="300" dirty="0">
              <a:solidFill>
                <a:srgbClr val="FFFFFF"/>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204391" y="2857819"/>
            <a:ext cx="5993313" cy="584775"/>
          </a:xfrm>
          <a:prstGeom prst="rect">
            <a:avLst/>
          </a:prstGeom>
          <a:noFill/>
        </p:spPr>
        <p:txBody>
          <a:bodyPr wrap="square" lIns="91436" tIns="45719" rIns="91436" bIns="45719" rtlCol="0">
            <a:spAutoFit/>
          </a:bodyPr>
          <a:lstStyle/>
          <a:p>
            <a:r>
              <a:rPr lang="en-US" altLang="zh-HK" sz="3200" b="1" spc="300" dirty="0" smtClean="0">
                <a:solidFill>
                  <a:srgbClr val="FFFFFF"/>
                </a:solidFill>
                <a:latin typeface="微软雅黑" panose="020B0503020204020204" pitchFamily="34" charset="-122"/>
                <a:ea typeface="微软雅黑" panose="020B0503020204020204" pitchFamily="34" charset="-122"/>
              </a:rPr>
              <a:t>Monte Carlo method</a:t>
            </a:r>
            <a:endParaRPr lang="zh-HK" altLang="en-US" sz="3200" b="1" spc="300" dirty="0">
              <a:solidFill>
                <a:srgbClr val="FFFFFF"/>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195512" y="3460350"/>
            <a:ext cx="5993312" cy="584773"/>
          </a:xfrm>
          <a:prstGeom prst="rect">
            <a:avLst/>
          </a:prstGeom>
          <a:noFill/>
        </p:spPr>
        <p:txBody>
          <a:bodyPr wrap="square" lIns="91436" tIns="45719" rIns="91436" bIns="45719" rtlCol="0">
            <a:spAutoFit/>
          </a:bodyPr>
          <a:lstStyle/>
          <a:p>
            <a:r>
              <a:rPr lang="en-US" altLang="zh-HK" sz="3200" b="1" spc="300" dirty="0" smtClean="0">
                <a:solidFill>
                  <a:srgbClr val="FFFFFF"/>
                </a:solidFill>
                <a:latin typeface="微软雅黑" panose="020B0503020204020204" pitchFamily="34" charset="-122"/>
                <a:ea typeface="微软雅黑" panose="020B0503020204020204" pitchFamily="34" charset="-122"/>
              </a:rPr>
              <a:t>Simplify victory goal</a:t>
            </a:r>
            <a:endParaRPr lang="zh-HK" altLang="en-US" sz="3200" b="1" spc="300" dirty="0">
              <a:solidFill>
                <a:srgbClr val="FFFFFF"/>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195511" y="4076192"/>
            <a:ext cx="5993313" cy="584775"/>
          </a:xfrm>
          <a:prstGeom prst="rect">
            <a:avLst/>
          </a:prstGeom>
          <a:noFill/>
        </p:spPr>
        <p:txBody>
          <a:bodyPr wrap="square" lIns="91436" tIns="45719" rIns="91436" bIns="45719" rtlCol="0">
            <a:spAutoFit/>
          </a:bodyPr>
          <a:lstStyle/>
          <a:p>
            <a:r>
              <a:rPr lang="en-US" altLang="zh-HK" sz="3200" b="1" spc="300" dirty="0" smtClean="0">
                <a:solidFill>
                  <a:srgbClr val="FFFFFF"/>
                </a:solidFill>
                <a:latin typeface="微软雅黑" panose="020B0503020204020204" pitchFamily="34" charset="-122"/>
                <a:ea typeface="微软雅黑" panose="020B0503020204020204" pitchFamily="34" charset="-122"/>
              </a:rPr>
              <a:t>Rollout generation</a:t>
            </a:r>
            <a:endParaRPr lang="zh-HK" altLang="en-US" sz="3200" b="1" spc="300" dirty="0">
              <a:solidFill>
                <a:srgbClr val="FFFFFF"/>
              </a:solidFill>
              <a:latin typeface="微软雅黑" panose="020B0503020204020204" pitchFamily="34" charset="-122"/>
              <a:ea typeface="微软雅黑" panose="020B0503020204020204" pitchFamily="34" charset="-122"/>
            </a:endParaRPr>
          </a:p>
        </p:txBody>
      </p:sp>
      <p:grpSp>
        <p:nvGrpSpPr>
          <p:cNvPr id="9" name="组合 18"/>
          <p:cNvGrpSpPr/>
          <p:nvPr/>
        </p:nvGrpSpPr>
        <p:grpSpPr>
          <a:xfrm>
            <a:off x="1635920" y="2197036"/>
            <a:ext cx="1947861" cy="1940713"/>
            <a:chOff x="1709739" y="2636838"/>
            <a:chExt cx="1590160" cy="1584325"/>
          </a:xfrm>
          <a:solidFill>
            <a:srgbClr val="FFFFFF"/>
          </a:solidFill>
          <a:effectLst/>
        </p:grpSpPr>
        <p:sp>
          <p:nvSpPr>
            <p:cNvPr id="10" name="Freeform 6"/>
            <p:cNvSpPr>
              <a:spLocks/>
            </p:cNvSpPr>
            <p:nvPr/>
          </p:nvSpPr>
          <p:spPr bwMode="auto">
            <a:xfrm>
              <a:off x="1709739" y="2636838"/>
              <a:ext cx="1468102" cy="1467130"/>
            </a:xfrm>
            <a:custGeom>
              <a:avLst/>
              <a:gdLst>
                <a:gd name="T0" fmla="*/ 691 w 1276"/>
                <a:gd name="T1" fmla="*/ 1168 h 1274"/>
                <a:gd name="T2" fmla="*/ 662 w 1276"/>
                <a:gd name="T3" fmla="*/ 1267 h 1274"/>
                <a:gd name="T4" fmla="*/ 654 w 1276"/>
                <a:gd name="T5" fmla="*/ 1273 h 1274"/>
                <a:gd name="T6" fmla="*/ 643 w 1276"/>
                <a:gd name="T7" fmla="*/ 1274 h 1274"/>
                <a:gd name="T8" fmla="*/ 172 w 1276"/>
                <a:gd name="T9" fmla="*/ 1274 h 1274"/>
                <a:gd name="T10" fmla="*/ 81 w 1276"/>
                <a:gd name="T11" fmla="*/ 1253 h 1274"/>
                <a:gd name="T12" fmla="*/ 1 w 1276"/>
                <a:gd name="T13" fmla="*/ 1113 h 1274"/>
                <a:gd name="T14" fmla="*/ 0 w 1276"/>
                <a:gd name="T15" fmla="*/ 892 h 1274"/>
                <a:gd name="T16" fmla="*/ 0 w 1276"/>
                <a:gd name="T17" fmla="*/ 170 h 1274"/>
                <a:gd name="T18" fmla="*/ 170 w 1276"/>
                <a:gd name="T19" fmla="*/ 0 h 1274"/>
                <a:gd name="T20" fmla="*/ 1110 w 1276"/>
                <a:gd name="T21" fmla="*/ 0 h 1274"/>
                <a:gd name="T22" fmla="*/ 1273 w 1276"/>
                <a:gd name="T23" fmla="*/ 131 h 1274"/>
                <a:gd name="T24" fmla="*/ 1276 w 1276"/>
                <a:gd name="T25" fmla="*/ 168 h 1274"/>
                <a:gd name="T26" fmla="*/ 1276 w 1276"/>
                <a:gd name="T27" fmla="*/ 629 h 1274"/>
                <a:gd name="T28" fmla="*/ 1275 w 1276"/>
                <a:gd name="T29" fmla="*/ 645 h 1274"/>
                <a:gd name="T30" fmla="*/ 1171 w 1276"/>
                <a:gd name="T31" fmla="*/ 659 h 1274"/>
                <a:gd name="T32" fmla="*/ 1171 w 1276"/>
                <a:gd name="T33" fmla="*/ 214 h 1274"/>
                <a:gd name="T34" fmla="*/ 106 w 1276"/>
                <a:gd name="T35" fmla="*/ 214 h 1274"/>
                <a:gd name="T36" fmla="*/ 106 w 1276"/>
                <a:gd name="T37" fmla="*/ 230 h 1274"/>
                <a:gd name="T38" fmla="*/ 105 w 1276"/>
                <a:gd name="T39" fmla="*/ 1102 h 1274"/>
                <a:gd name="T40" fmla="*/ 171 w 1276"/>
                <a:gd name="T41" fmla="*/ 1168 h 1274"/>
                <a:gd name="T42" fmla="*/ 671 w 1276"/>
                <a:gd name="T43" fmla="*/ 1168 h 1274"/>
                <a:gd name="T44" fmla="*/ 691 w 1276"/>
                <a:gd name="T45" fmla="*/ 1168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6" h="1274">
                  <a:moveTo>
                    <a:pt x="691" y="1168"/>
                  </a:moveTo>
                  <a:cubicBezTo>
                    <a:pt x="681" y="1203"/>
                    <a:pt x="672" y="1235"/>
                    <a:pt x="662" y="1267"/>
                  </a:cubicBezTo>
                  <a:cubicBezTo>
                    <a:pt x="661" y="1270"/>
                    <a:pt x="657" y="1272"/>
                    <a:pt x="654" y="1273"/>
                  </a:cubicBezTo>
                  <a:cubicBezTo>
                    <a:pt x="651" y="1274"/>
                    <a:pt x="647" y="1274"/>
                    <a:pt x="643" y="1274"/>
                  </a:cubicBezTo>
                  <a:cubicBezTo>
                    <a:pt x="486" y="1274"/>
                    <a:pt x="329" y="1273"/>
                    <a:pt x="172" y="1274"/>
                  </a:cubicBezTo>
                  <a:cubicBezTo>
                    <a:pt x="140" y="1274"/>
                    <a:pt x="109" y="1269"/>
                    <a:pt x="81" y="1253"/>
                  </a:cubicBezTo>
                  <a:cubicBezTo>
                    <a:pt x="29" y="1221"/>
                    <a:pt x="1" y="1174"/>
                    <a:pt x="1" y="1113"/>
                  </a:cubicBezTo>
                  <a:cubicBezTo>
                    <a:pt x="0" y="1039"/>
                    <a:pt x="0" y="966"/>
                    <a:pt x="0" y="892"/>
                  </a:cubicBezTo>
                  <a:cubicBezTo>
                    <a:pt x="0" y="651"/>
                    <a:pt x="0" y="411"/>
                    <a:pt x="0" y="170"/>
                  </a:cubicBezTo>
                  <a:cubicBezTo>
                    <a:pt x="0" y="68"/>
                    <a:pt x="68" y="0"/>
                    <a:pt x="170" y="0"/>
                  </a:cubicBezTo>
                  <a:cubicBezTo>
                    <a:pt x="483" y="0"/>
                    <a:pt x="797" y="0"/>
                    <a:pt x="1110" y="0"/>
                  </a:cubicBezTo>
                  <a:cubicBezTo>
                    <a:pt x="1194" y="0"/>
                    <a:pt x="1258" y="51"/>
                    <a:pt x="1273" y="131"/>
                  </a:cubicBezTo>
                  <a:cubicBezTo>
                    <a:pt x="1276" y="143"/>
                    <a:pt x="1276" y="156"/>
                    <a:pt x="1276" y="168"/>
                  </a:cubicBezTo>
                  <a:cubicBezTo>
                    <a:pt x="1276" y="322"/>
                    <a:pt x="1276" y="475"/>
                    <a:pt x="1276" y="629"/>
                  </a:cubicBezTo>
                  <a:cubicBezTo>
                    <a:pt x="1276" y="634"/>
                    <a:pt x="1276" y="638"/>
                    <a:pt x="1275" y="645"/>
                  </a:cubicBezTo>
                  <a:cubicBezTo>
                    <a:pt x="1239" y="640"/>
                    <a:pt x="1205" y="643"/>
                    <a:pt x="1171" y="659"/>
                  </a:cubicBezTo>
                  <a:cubicBezTo>
                    <a:pt x="1171" y="509"/>
                    <a:pt x="1171" y="362"/>
                    <a:pt x="1171" y="214"/>
                  </a:cubicBezTo>
                  <a:cubicBezTo>
                    <a:pt x="816" y="214"/>
                    <a:pt x="462" y="214"/>
                    <a:pt x="106" y="214"/>
                  </a:cubicBezTo>
                  <a:cubicBezTo>
                    <a:pt x="106" y="219"/>
                    <a:pt x="106" y="224"/>
                    <a:pt x="106" y="230"/>
                  </a:cubicBezTo>
                  <a:cubicBezTo>
                    <a:pt x="106" y="521"/>
                    <a:pt x="106" y="812"/>
                    <a:pt x="105" y="1102"/>
                  </a:cubicBezTo>
                  <a:cubicBezTo>
                    <a:pt x="105" y="1141"/>
                    <a:pt x="125" y="1169"/>
                    <a:pt x="171" y="1168"/>
                  </a:cubicBezTo>
                  <a:cubicBezTo>
                    <a:pt x="338" y="1167"/>
                    <a:pt x="504" y="1168"/>
                    <a:pt x="671" y="1168"/>
                  </a:cubicBezTo>
                  <a:cubicBezTo>
                    <a:pt x="677" y="1168"/>
                    <a:pt x="683" y="1168"/>
                    <a:pt x="691" y="1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1" name="Freeform 7"/>
            <p:cNvSpPr>
              <a:spLocks noEditPoints="1"/>
            </p:cNvSpPr>
            <p:nvPr/>
          </p:nvSpPr>
          <p:spPr bwMode="auto">
            <a:xfrm>
              <a:off x="2571440" y="3653665"/>
              <a:ext cx="569443" cy="567498"/>
            </a:xfrm>
            <a:custGeom>
              <a:avLst/>
              <a:gdLst>
                <a:gd name="T0" fmla="*/ 328 w 495"/>
                <a:gd name="T1" fmla="*/ 1 h 493"/>
                <a:gd name="T2" fmla="*/ 495 w 495"/>
                <a:gd name="T3" fmla="*/ 167 h 493"/>
                <a:gd name="T4" fmla="*/ 427 w 495"/>
                <a:gd name="T5" fmla="*/ 236 h 493"/>
                <a:gd name="T6" fmla="*/ 240 w 495"/>
                <a:gd name="T7" fmla="*/ 421 h 493"/>
                <a:gd name="T8" fmla="*/ 216 w 495"/>
                <a:gd name="T9" fmla="*/ 436 h 493"/>
                <a:gd name="T10" fmla="*/ 40 w 495"/>
                <a:gd name="T11" fmla="*/ 488 h 493"/>
                <a:gd name="T12" fmla="*/ 9 w 495"/>
                <a:gd name="T13" fmla="*/ 484 h 493"/>
                <a:gd name="T14" fmla="*/ 6 w 495"/>
                <a:gd name="T15" fmla="*/ 454 h 493"/>
                <a:gd name="T16" fmla="*/ 58 w 495"/>
                <a:gd name="T17" fmla="*/ 276 h 493"/>
                <a:gd name="T18" fmla="*/ 67 w 495"/>
                <a:gd name="T19" fmla="*/ 259 h 493"/>
                <a:gd name="T20" fmla="*/ 327 w 495"/>
                <a:gd name="T21" fmla="*/ 1 h 493"/>
                <a:gd name="T22" fmla="*/ 328 w 495"/>
                <a:gd name="T23" fmla="*/ 1 h 493"/>
                <a:gd name="T24" fmla="*/ 102 w 495"/>
                <a:gd name="T25" fmla="*/ 292 h 493"/>
                <a:gd name="T26" fmla="*/ 72 w 495"/>
                <a:gd name="T27" fmla="*/ 396 h 493"/>
                <a:gd name="T28" fmla="*/ 74 w 495"/>
                <a:gd name="T29" fmla="*/ 405 h 493"/>
                <a:gd name="T30" fmla="*/ 113 w 495"/>
                <a:gd name="T31" fmla="*/ 418 h 493"/>
                <a:gd name="T32" fmla="*/ 148 w 495"/>
                <a:gd name="T33" fmla="*/ 408 h 493"/>
                <a:gd name="T34" fmla="*/ 200 w 495"/>
                <a:gd name="T35" fmla="*/ 393 h 493"/>
                <a:gd name="T36" fmla="*/ 185 w 495"/>
                <a:gd name="T37" fmla="*/ 316 h 493"/>
                <a:gd name="T38" fmla="*/ 178 w 495"/>
                <a:gd name="T39" fmla="*/ 308 h 493"/>
                <a:gd name="T40" fmla="*/ 102 w 495"/>
                <a:gd name="T41" fmla="*/ 2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5" h="493">
                  <a:moveTo>
                    <a:pt x="328" y="1"/>
                  </a:moveTo>
                  <a:cubicBezTo>
                    <a:pt x="384" y="56"/>
                    <a:pt x="439" y="112"/>
                    <a:pt x="495" y="167"/>
                  </a:cubicBezTo>
                  <a:cubicBezTo>
                    <a:pt x="473" y="190"/>
                    <a:pt x="450" y="213"/>
                    <a:pt x="427" y="236"/>
                  </a:cubicBezTo>
                  <a:cubicBezTo>
                    <a:pt x="365" y="298"/>
                    <a:pt x="303" y="360"/>
                    <a:pt x="240" y="421"/>
                  </a:cubicBezTo>
                  <a:cubicBezTo>
                    <a:pt x="233" y="428"/>
                    <a:pt x="225" y="433"/>
                    <a:pt x="216" y="436"/>
                  </a:cubicBezTo>
                  <a:cubicBezTo>
                    <a:pt x="157" y="454"/>
                    <a:pt x="98" y="471"/>
                    <a:pt x="40" y="488"/>
                  </a:cubicBezTo>
                  <a:cubicBezTo>
                    <a:pt x="28" y="492"/>
                    <a:pt x="18" y="493"/>
                    <a:pt x="9" y="484"/>
                  </a:cubicBezTo>
                  <a:cubicBezTo>
                    <a:pt x="0" y="475"/>
                    <a:pt x="3" y="464"/>
                    <a:pt x="6" y="454"/>
                  </a:cubicBezTo>
                  <a:cubicBezTo>
                    <a:pt x="23" y="395"/>
                    <a:pt x="40" y="335"/>
                    <a:pt x="58" y="276"/>
                  </a:cubicBezTo>
                  <a:cubicBezTo>
                    <a:pt x="60" y="270"/>
                    <a:pt x="63" y="264"/>
                    <a:pt x="67" y="259"/>
                  </a:cubicBezTo>
                  <a:cubicBezTo>
                    <a:pt x="154" y="173"/>
                    <a:pt x="240" y="87"/>
                    <a:pt x="327" y="1"/>
                  </a:cubicBezTo>
                  <a:cubicBezTo>
                    <a:pt x="328" y="1"/>
                    <a:pt x="329" y="0"/>
                    <a:pt x="328" y="1"/>
                  </a:cubicBezTo>
                  <a:close/>
                  <a:moveTo>
                    <a:pt x="102" y="292"/>
                  </a:moveTo>
                  <a:cubicBezTo>
                    <a:pt x="91" y="327"/>
                    <a:pt x="81" y="362"/>
                    <a:pt x="72" y="396"/>
                  </a:cubicBezTo>
                  <a:cubicBezTo>
                    <a:pt x="71" y="399"/>
                    <a:pt x="72" y="403"/>
                    <a:pt x="74" y="405"/>
                  </a:cubicBezTo>
                  <a:cubicBezTo>
                    <a:pt x="87" y="423"/>
                    <a:pt x="92" y="425"/>
                    <a:pt x="113" y="418"/>
                  </a:cubicBezTo>
                  <a:cubicBezTo>
                    <a:pt x="125" y="415"/>
                    <a:pt x="136" y="411"/>
                    <a:pt x="148" y="408"/>
                  </a:cubicBezTo>
                  <a:cubicBezTo>
                    <a:pt x="165" y="403"/>
                    <a:pt x="182" y="398"/>
                    <a:pt x="200" y="393"/>
                  </a:cubicBezTo>
                  <a:cubicBezTo>
                    <a:pt x="195" y="365"/>
                    <a:pt x="190" y="341"/>
                    <a:pt x="185" y="316"/>
                  </a:cubicBezTo>
                  <a:cubicBezTo>
                    <a:pt x="185" y="313"/>
                    <a:pt x="181" y="309"/>
                    <a:pt x="178" y="308"/>
                  </a:cubicBezTo>
                  <a:cubicBezTo>
                    <a:pt x="153" y="302"/>
                    <a:pt x="128" y="297"/>
                    <a:pt x="102" y="2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2" name="Freeform 8"/>
            <p:cNvSpPr>
              <a:spLocks/>
            </p:cNvSpPr>
            <p:nvPr/>
          </p:nvSpPr>
          <p:spPr bwMode="auto">
            <a:xfrm>
              <a:off x="2262162" y="3371619"/>
              <a:ext cx="608346" cy="119627"/>
            </a:xfrm>
            <a:custGeom>
              <a:avLst/>
              <a:gdLst>
                <a:gd name="T0" fmla="*/ 0 w 529"/>
                <a:gd name="T1" fmla="*/ 104 h 104"/>
                <a:gd name="T2" fmla="*/ 0 w 529"/>
                <a:gd name="T3" fmla="*/ 0 h 104"/>
                <a:gd name="T4" fmla="*/ 529 w 529"/>
                <a:gd name="T5" fmla="*/ 0 h 104"/>
                <a:gd name="T6" fmla="*/ 529 w 529"/>
                <a:gd name="T7" fmla="*/ 104 h 104"/>
                <a:gd name="T8" fmla="*/ 0 w 529"/>
                <a:gd name="T9" fmla="*/ 104 h 104"/>
              </a:gdLst>
              <a:ahLst/>
              <a:cxnLst>
                <a:cxn ang="0">
                  <a:pos x="T0" y="T1"/>
                </a:cxn>
                <a:cxn ang="0">
                  <a:pos x="T2" y="T3"/>
                </a:cxn>
                <a:cxn ang="0">
                  <a:pos x="T4" y="T5"/>
                </a:cxn>
                <a:cxn ang="0">
                  <a:pos x="T6" y="T7"/>
                </a:cxn>
                <a:cxn ang="0">
                  <a:pos x="T8" y="T9"/>
                </a:cxn>
              </a:cxnLst>
              <a:rect l="0" t="0" r="r" b="b"/>
              <a:pathLst>
                <a:path w="529" h="104">
                  <a:moveTo>
                    <a:pt x="0" y="104"/>
                  </a:moveTo>
                  <a:cubicBezTo>
                    <a:pt x="0" y="69"/>
                    <a:pt x="0" y="35"/>
                    <a:pt x="0" y="0"/>
                  </a:cubicBezTo>
                  <a:cubicBezTo>
                    <a:pt x="177" y="0"/>
                    <a:pt x="352" y="0"/>
                    <a:pt x="529" y="0"/>
                  </a:cubicBezTo>
                  <a:cubicBezTo>
                    <a:pt x="529" y="35"/>
                    <a:pt x="529" y="69"/>
                    <a:pt x="529" y="104"/>
                  </a:cubicBezTo>
                  <a:cubicBezTo>
                    <a:pt x="353" y="104"/>
                    <a:pt x="177" y="104"/>
                    <a:pt x="0" y="10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3" name="Freeform 9"/>
            <p:cNvSpPr>
              <a:spLocks/>
            </p:cNvSpPr>
            <p:nvPr/>
          </p:nvSpPr>
          <p:spPr bwMode="auto">
            <a:xfrm>
              <a:off x="2263134" y="3127502"/>
              <a:ext cx="607373" cy="119627"/>
            </a:xfrm>
            <a:custGeom>
              <a:avLst/>
              <a:gdLst>
                <a:gd name="T0" fmla="*/ 528 w 528"/>
                <a:gd name="T1" fmla="*/ 0 h 104"/>
                <a:gd name="T2" fmla="*/ 528 w 528"/>
                <a:gd name="T3" fmla="*/ 104 h 104"/>
                <a:gd name="T4" fmla="*/ 0 w 528"/>
                <a:gd name="T5" fmla="*/ 104 h 104"/>
                <a:gd name="T6" fmla="*/ 0 w 528"/>
                <a:gd name="T7" fmla="*/ 0 h 104"/>
                <a:gd name="T8" fmla="*/ 528 w 528"/>
                <a:gd name="T9" fmla="*/ 0 h 104"/>
              </a:gdLst>
              <a:ahLst/>
              <a:cxnLst>
                <a:cxn ang="0">
                  <a:pos x="T0" y="T1"/>
                </a:cxn>
                <a:cxn ang="0">
                  <a:pos x="T2" y="T3"/>
                </a:cxn>
                <a:cxn ang="0">
                  <a:pos x="T4" y="T5"/>
                </a:cxn>
                <a:cxn ang="0">
                  <a:pos x="T6" y="T7"/>
                </a:cxn>
                <a:cxn ang="0">
                  <a:pos x="T8" y="T9"/>
                </a:cxn>
              </a:cxnLst>
              <a:rect l="0" t="0" r="r" b="b"/>
              <a:pathLst>
                <a:path w="528" h="104">
                  <a:moveTo>
                    <a:pt x="528" y="0"/>
                  </a:moveTo>
                  <a:cubicBezTo>
                    <a:pt x="528" y="35"/>
                    <a:pt x="528" y="69"/>
                    <a:pt x="528" y="104"/>
                  </a:cubicBezTo>
                  <a:cubicBezTo>
                    <a:pt x="352" y="104"/>
                    <a:pt x="177" y="104"/>
                    <a:pt x="0" y="104"/>
                  </a:cubicBezTo>
                  <a:cubicBezTo>
                    <a:pt x="0" y="70"/>
                    <a:pt x="0" y="36"/>
                    <a:pt x="0" y="0"/>
                  </a:cubicBezTo>
                  <a:cubicBezTo>
                    <a:pt x="176" y="0"/>
                    <a:pt x="352" y="0"/>
                    <a:pt x="52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4" name="Freeform 10"/>
            <p:cNvSpPr>
              <a:spLocks/>
            </p:cNvSpPr>
            <p:nvPr/>
          </p:nvSpPr>
          <p:spPr bwMode="auto">
            <a:xfrm>
              <a:off x="2263134" y="3615735"/>
              <a:ext cx="549991" cy="120599"/>
            </a:xfrm>
            <a:custGeom>
              <a:avLst/>
              <a:gdLst>
                <a:gd name="T0" fmla="*/ 0 w 478"/>
                <a:gd name="T1" fmla="*/ 0 h 105"/>
                <a:gd name="T2" fmla="*/ 478 w 478"/>
                <a:gd name="T3" fmla="*/ 0 h 105"/>
                <a:gd name="T4" fmla="*/ 472 w 478"/>
                <a:gd name="T5" fmla="*/ 8 h 105"/>
                <a:gd name="T6" fmla="*/ 383 w 478"/>
                <a:gd name="T7" fmla="*/ 97 h 105"/>
                <a:gd name="T8" fmla="*/ 366 w 478"/>
                <a:gd name="T9" fmla="*/ 104 h 105"/>
                <a:gd name="T10" fmla="*/ 8 w 478"/>
                <a:gd name="T11" fmla="*/ 105 h 105"/>
                <a:gd name="T12" fmla="*/ 0 w 478"/>
                <a:gd name="T13" fmla="*/ 104 h 105"/>
                <a:gd name="T14" fmla="*/ 0 w 478"/>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8" h="105">
                  <a:moveTo>
                    <a:pt x="0" y="0"/>
                  </a:moveTo>
                  <a:cubicBezTo>
                    <a:pt x="159" y="0"/>
                    <a:pt x="318" y="0"/>
                    <a:pt x="478" y="0"/>
                  </a:cubicBezTo>
                  <a:cubicBezTo>
                    <a:pt x="476" y="3"/>
                    <a:pt x="474" y="6"/>
                    <a:pt x="472" y="8"/>
                  </a:cubicBezTo>
                  <a:cubicBezTo>
                    <a:pt x="443" y="38"/>
                    <a:pt x="413" y="68"/>
                    <a:pt x="383" y="97"/>
                  </a:cubicBezTo>
                  <a:cubicBezTo>
                    <a:pt x="379" y="101"/>
                    <a:pt x="372" y="104"/>
                    <a:pt x="366" y="104"/>
                  </a:cubicBezTo>
                  <a:cubicBezTo>
                    <a:pt x="247" y="105"/>
                    <a:pt x="127" y="105"/>
                    <a:pt x="8" y="105"/>
                  </a:cubicBezTo>
                  <a:cubicBezTo>
                    <a:pt x="6" y="105"/>
                    <a:pt x="3" y="104"/>
                    <a:pt x="0" y="104"/>
                  </a:cubicBezTo>
                  <a:cubicBezTo>
                    <a:pt x="0" y="69"/>
                    <a:pt x="0" y="35"/>
                    <a:pt x="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5" name="Freeform 11"/>
            <p:cNvSpPr>
              <a:spLocks/>
            </p:cNvSpPr>
            <p:nvPr/>
          </p:nvSpPr>
          <p:spPr bwMode="auto">
            <a:xfrm>
              <a:off x="3016880" y="3492218"/>
              <a:ext cx="283019" cy="281074"/>
            </a:xfrm>
            <a:custGeom>
              <a:avLst/>
              <a:gdLst>
                <a:gd name="T0" fmla="*/ 0 w 246"/>
                <a:gd name="T1" fmla="*/ 87 h 244"/>
                <a:gd name="T2" fmla="*/ 66 w 246"/>
                <a:gd name="T3" fmla="*/ 20 h 244"/>
                <a:gd name="T4" fmla="*/ 139 w 246"/>
                <a:gd name="T5" fmla="*/ 20 h 244"/>
                <a:gd name="T6" fmla="*/ 225 w 246"/>
                <a:gd name="T7" fmla="*/ 106 h 244"/>
                <a:gd name="T8" fmla="*/ 227 w 246"/>
                <a:gd name="T9" fmla="*/ 178 h 244"/>
                <a:gd name="T10" fmla="*/ 159 w 246"/>
                <a:gd name="T11" fmla="*/ 244 h 244"/>
                <a:gd name="T12" fmla="*/ 0 w 246"/>
                <a:gd name="T13" fmla="*/ 87 h 244"/>
              </a:gdLst>
              <a:ahLst/>
              <a:cxnLst>
                <a:cxn ang="0">
                  <a:pos x="T0" y="T1"/>
                </a:cxn>
                <a:cxn ang="0">
                  <a:pos x="T2" y="T3"/>
                </a:cxn>
                <a:cxn ang="0">
                  <a:pos x="T4" y="T5"/>
                </a:cxn>
                <a:cxn ang="0">
                  <a:pos x="T6" y="T7"/>
                </a:cxn>
                <a:cxn ang="0">
                  <a:pos x="T8" y="T9"/>
                </a:cxn>
                <a:cxn ang="0">
                  <a:pos x="T10" y="T11"/>
                </a:cxn>
                <a:cxn ang="0">
                  <a:pos x="T12" y="T13"/>
                </a:cxn>
              </a:cxnLst>
              <a:rect l="0" t="0" r="r" b="b"/>
              <a:pathLst>
                <a:path w="246" h="244">
                  <a:moveTo>
                    <a:pt x="0" y="87"/>
                  </a:moveTo>
                  <a:cubicBezTo>
                    <a:pt x="22" y="64"/>
                    <a:pt x="43" y="41"/>
                    <a:pt x="66" y="20"/>
                  </a:cubicBezTo>
                  <a:cubicBezTo>
                    <a:pt x="87" y="1"/>
                    <a:pt x="118" y="0"/>
                    <a:pt x="139" y="20"/>
                  </a:cubicBezTo>
                  <a:cubicBezTo>
                    <a:pt x="169" y="48"/>
                    <a:pt x="198" y="76"/>
                    <a:pt x="225" y="106"/>
                  </a:cubicBezTo>
                  <a:cubicBezTo>
                    <a:pt x="245" y="127"/>
                    <a:pt x="246" y="158"/>
                    <a:pt x="227" y="178"/>
                  </a:cubicBezTo>
                  <a:cubicBezTo>
                    <a:pt x="205" y="202"/>
                    <a:pt x="181" y="223"/>
                    <a:pt x="159" y="244"/>
                  </a:cubicBezTo>
                  <a:cubicBezTo>
                    <a:pt x="107" y="193"/>
                    <a:pt x="54" y="140"/>
                    <a:pt x="0" y="8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6" name="Freeform 12"/>
            <p:cNvSpPr>
              <a:spLocks/>
            </p:cNvSpPr>
            <p:nvPr/>
          </p:nvSpPr>
          <p:spPr bwMode="auto">
            <a:xfrm>
              <a:off x="2017073" y="3372591"/>
              <a:ext cx="119627" cy="117682"/>
            </a:xfrm>
            <a:custGeom>
              <a:avLst/>
              <a:gdLst>
                <a:gd name="T0" fmla="*/ 0 w 104"/>
                <a:gd name="T1" fmla="*/ 102 h 102"/>
                <a:gd name="T2" fmla="*/ 0 w 104"/>
                <a:gd name="T3" fmla="*/ 0 h 102"/>
                <a:gd name="T4" fmla="*/ 104 w 104"/>
                <a:gd name="T5" fmla="*/ 0 h 102"/>
                <a:gd name="T6" fmla="*/ 104 w 104"/>
                <a:gd name="T7" fmla="*/ 102 h 102"/>
                <a:gd name="T8" fmla="*/ 0 w 104"/>
                <a:gd name="T9" fmla="*/ 102 h 102"/>
              </a:gdLst>
              <a:ahLst/>
              <a:cxnLst>
                <a:cxn ang="0">
                  <a:pos x="T0" y="T1"/>
                </a:cxn>
                <a:cxn ang="0">
                  <a:pos x="T2" y="T3"/>
                </a:cxn>
                <a:cxn ang="0">
                  <a:pos x="T4" y="T5"/>
                </a:cxn>
                <a:cxn ang="0">
                  <a:pos x="T6" y="T7"/>
                </a:cxn>
                <a:cxn ang="0">
                  <a:pos x="T8" y="T9"/>
                </a:cxn>
              </a:cxnLst>
              <a:rect l="0" t="0" r="r" b="b"/>
              <a:pathLst>
                <a:path w="104" h="102">
                  <a:moveTo>
                    <a:pt x="0" y="102"/>
                  </a:moveTo>
                  <a:cubicBezTo>
                    <a:pt x="0" y="68"/>
                    <a:pt x="0" y="34"/>
                    <a:pt x="0" y="0"/>
                  </a:cubicBezTo>
                  <a:cubicBezTo>
                    <a:pt x="35" y="0"/>
                    <a:pt x="69" y="0"/>
                    <a:pt x="104" y="0"/>
                  </a:cubicBezTo>
                  <a:cubicBezTo>
                    <a:pt x="104" y="34"/>
                    <a:pt x="104" y="67"/>
                    <a:pt x="104" y="102"/>
                  </a:cubicBezTo>
                  <a:cubicBezTo>
                    <a:pt x="70" y="102"/>
                    <a:pt x="36" y="102"/>
                    <a:pt x="0" y="10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7" name="Freeform 13"/>
            <p:cNvSpPr>
              <a:spLocks/>
            </p:cNvSpPr>
            <p:nvPr/>
          </p:nvSpPr>
          <p:spPr bwMode="auto">
            <a:xfrm>
              <a:off x="2018045" y="3128475"/>
              <a:ext cx="118654" cy="118654"/>
            </a:xfrm>
            <a:custGeom>
              <a:avLst/>
              <a:gdLst>
                <a:gd name="T0" fmla="*/ 103 w 103"/>
                <a:gd name="T1" fmla="*/ 103 h 103"/>
                <a:gd name="T2" fmla="*/ 0 w 103"/>
                <a:gd name="T3" fmla="*/ 103 h 103"/>
                <a:gd name="T4" fmla="*/ 0 w 103"/>
                <a:gd name="T5" fmla="*/ 0 h 103"/>
                <a:gd name="T6" fmla="*/ 103 w 103"/>
                <a:gd name="T7" fmla="*/ 0 h 103"/>
                <a:gd name="T8" fmla="*/ 103 w 103"/>
                <a:gd name="T9" fmla="*/ 103 h 103"/>
              </a:gdLst>
              <a:ahLst/>
              <a:cxnLst>
                <a:cxn ang="0">
                  <a:pos x="T0" y="T1"/>
                </a:cxn>
                <a:cxn ang="0">
                  <a:pos x="T2" y="T3"/>
                </a:cxn>
                <a:cxn ang="0">
                  <a:pos x="T4" y="T5"/>
                </a:cxn>
                <a:cxn ang="0">
                  <a:pos x="T6" y="T7"/>
                </a:cxn>
                <a:cxn ang="0">
                  <a:pos x="T8" y="T9"/>
                </a:cxn>
              </a:cxnLst>
              <a:rect l="0" t="0" r="r" b="b"/>
              <a:pathLst>
                <a:path w="103" h="103">
                  <a:moveTo>
                    <a:pt x="103" y="103"/>
                  </a:moveTo>
                  <a:cubicBezTo>
                    <a:pt x="68" y="103"/>
                    <a:pt x="34" y="103"/>
                    <a:pt x="0" y="103"/>
                  </a:cubicBezTo>
                  <a:cubicBezTo>
                    <a:pt x="0" y="68"/>
                    <a:pt x="0" y="35"/>
                    <a:pt x="0" y="0"/>
                  </a:cubicBezTo>
                  <a:cubicBezTo>
                    <a:pt x="34" y="0"/>
                    <a:pt x="68" y="0"/>
                    <a:pt x="103" y="0"/>
                  </a:cubicBezTo>
                  <a:cubicBezTo>
                    <a:pt x="103" y="34"/>
                    <a:pt x="103" y="68"/>
                    <a:pt x="103" y="10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8" name="Freeform 14"/>
            <p:cNvSpPr>
              <a:spLocks/>
            </p:cNvSpPr>
            <p:nvPr/>
          </p:nvSpPr>
          <p:spPr bwMode="auto">
            <a:xfrm>
              <a:off x="2018045" y="3616708"/>
              <a:ext cx="118654" cy="118654"/>
            </a:xfrm>
            <a:custGeom>
              <a:avLst/>
              <a:gdLst>
                <a:gd name="T0" fmla="*/ 103 w 103"/>
                <a:gd name="T1" fmla="*/ 103 h 103"/>
                <a:gd name="T2" fmla="*/ 0 w 103"/>
                <a:gd name="T3" fmla="*/ 103 h 103"/>
                <a:gd name="T4" fmla="*/ 0 w 103"/>
                <a:gd name="T5" fmla="*/ 0 h 103"/>
                <a:gd name="T6" fmla="*/ 103 w 103"/>
                <a:gd name="T7" fmla="*/ 0 h 103"/>
                <a:gd name="T8" fmla="*/ 103 w 103"/>
                <a:gd name="T9" fmla="*/ 103 h 103"/>
              </a:gdLst>
              <a:ahLst/>
              <a:cxnLst>
                <a:cxn ang="0">
                  <a:pos x="T0" y="T1"/>
                </a:cxn>
                <a:cxn ang="0">
                  <a:pos x="T2" y="T3"/>
                </a:cxn>
                <a:cxn ang="0">
                  <a:pos x="T4" y="T5"/>
                </a:cxn>
                <a:cxn ang="0">
                  <a:pos x="T6" y="T7"/>
                </a:cxn>
                <a:cxn ang="0">
                  <a:pos x="T8" y="T9"/>
                </a:cxn>
              </a:cxnLst>
              <a:rect l="0" t="0" r="r" b="b"/>
              <a:pathLst>
                <a:path w="103" h="103">
                  <a:moveTo>
                    <a:pt x="103" y="103"/>
                  </a:moveTo>
                  <a:cubicBezTo>
                    <a:pt x="68" y="103"/>
                    <a:pt x="35" y="103"/>
                    <a:pt x="0" y="103"/>
                  </a:cubicBezTo>
                  <a:cubicBezTo>
                    <a:pt x="0" y="68"/>
                    <a:pt x="0" y="35"/>
                    <a:pt x="0" y="0"/>
                  </a:cubicBezTo>
                  <a:cubicBezTo>
                    <a:pt x="34" y="0"/>
                    <a:pt x="68" y="0"/>
                    <a:pt x="103" y="0"/>
                  </a:cubicBezTo>
                  <a:cubicBezTo>
                    <a:pt x="103" y="33"/>
                    <a:pt x="103" y="67"/>
                    <a:pt x="103" y="10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grpSp>
      <p:sp>
        <p:nvSpPr>
          <p:cNvPr id="19" name="文本框 18"/>
          <p:cNvSpPr txBox="1"/>
          <p:nvPr/>
        </p:nvSpPr>
        <p:spPr>
          <a:xfrm>
            <a:off x="1281115" y="4137747"/>
            <a:ext cx="2657474" cy="523220"/>
          </a:xfrm>
          <a:prstGeom prst="rect">
            <a:avLst/>
          </a:prstGeom>
          <a:noFill/>
        </p:spPr>
        <p:txBody>
          <a:bodyPr wrap="square" lIns="91436" tIns="45719" rIns="91436" bIns="45719" rtlCol="0">
            <a:spAutoFit/>
          </a:bodyPr>
          <a:lstStyle/>
          <a:p>
            <a:pPr algn="ctr"/>
            <a:r>
              <a:rPr lang="en-US" altLang="zh-CN" sz="2800" b="1" spc="300" dirty="0">
                <a:solidFill>
                  <a:srgbClr val="FFFFFF"/>
                </a:solidFill>
                <a:ea typeface="微软雅黑" panose="020B0503020204020204" pitchFamily="34" charset="-122"/>
              </a:rPr>
              <a:t>CONTENTS</a:t>
            </a:r>
            <a:endParaRPr lang="zh-HK" altLang="en-US" sz="2800" b="1" spc="300" dirty="0">
              <a:solidFill>
                <a:srgbClr val="FFFFFF"/>
              </a:solidFill>
              <a:ea typeface="微软雅黑" panose="020B0503020204020204" pitchFamily="34" charset="-122"/>
            </a:endParaRPr>
          </a:p>
        </p:txBody>
      </p:sp>
      <p:sp>
        <p:nvSpPr>
          <p:cNvPr id="20" name="文本框 7"/>
          <p:cNvSpPr txBox="1"/>
          <p:nvPr/>
        </p:nvSpPr>
        <p:spPr>
          <a:xfrm>
            <a:off x="6204391" y="4705357"/>
            <a:ext cx="5993313" cy="584775"/>
          </a:xfrm>
          <a:prstGeom prst="rect">
            <a:avLst/>
          </a:prstGeom>
          <a:noFill/>
        </p:spPr>
        <p:txBody>
          <a:bodyPr wrap="square" lIns="91436" tIns="45719" rIns="91436" bIns="45719" rtlCol="0">
            <a:spAutoFit/>
          </a:bodyPr>
          <a:lstStyle/>
          <a:p>
            <a:r>
              <a:rPr lang="en-US" altLang="zh-HK" sz="3200" b="1" spc="300" dirty="0" smtClean="0">
                <a:solidFill>
                  <a:srgbClr val="FFFFFF"/>
                </a:solidFill>
                <a:latin typeface="微软雅黑" panose="020B0503020204020204" pitchFamily="34" charset="-122"/>
                <a:ea typeface="微软雅黑" panose="020B0503020204020204" pitchFamily="34" charset="-122"/>
              </a:rPr>
              <a:t>Quick dividing</a:t>
            </a:r>
            <a:endParaRPr lang="zh-HK" altLang="en-US" sz="3200" b="1" spc="300" dirty="0">
              <a:solidFill>
                <a:srgbClr val="FFFFFF"/>
              </a:solidFill>
              <a:latin typeface="微软雅黑" panose="020B0503020204020204" pitchFamily="34" charset="-122"/>
              <a:ea typeface="微软雅黑" panose="020B0503020204020204" pitchFamily="34" charset="-122"/>
            </a:endParaRPr>
          </a:p>
        </p:txBody>
      </p:sp>
      <p:sp>
        <p:nvSpPr>
          <p:cNvPr id="21" name="文本框 7"/>
          <p:cNvSpPr txBox="1"/>
          <p:nvPr/>
        </p:nvSpPr>
        <p:spPr>
          <a:xfrm>
            <a:off x="6204391" y="5307888"/>
            <a:ext cx="5993313" cy="584775"/>
          </a:xfrm>
          <a:prstGeom prst="rect">
            <a:avLst/>
          </a:prstGeom>
          <a:noFill/>
        </p:spPr>
        <p:txBody>
          <a:bodyPr wrap="square" lIns="91436" tIns="45719" rIns="91436" bIns="45719" rtlCol="0">
            <a:spAutoFit/>
          </a:bodyPr>
          <a:lstStyle/>
          <a:p>
            <a:r>
              <a:rPr lang="en-US" altLang="zh-HK" sz="3200" b="1" spc="300" dirty="0" smtClean="0">
                <a:solidFill>
                  <a:srgbClr val="FFFFFF"/>
                </a:solidFill>
                <a:latin typeface="微软雅黑" panose="020B0503020204020204" pitchFamily="34" charset="-122"/>
                <a:ea typeface="微软雅黑" panose="020B0503020204020204" pitchFamily="34" charset="-122"/>
              </a:rPr>
              <a:t>Model the opponent</a:t>
            </a:r>
            <a:endParaRPr lang="zh-HK" altLang="en-US" sz="3200" b="1" spc="300" dirty="0">
              <a:solidFill>
                <a:srgbClr val="FFFFFF"/>
              </a:solidFill>
              <a:latin typeface="微软雅黑" panose="020B0503020204020204" pitchFamily="34" charset="-122"/>
              <a:ea typeface="微软雅黑" panose="020B0503020204020204" pitchFamily="34" charset="-122"/>
            </a:endParaRPr>
          </a:p>
        </p:txBody>
      </p:sp>
      <p:sp>
        <p:nvSpPr>
          <p:cNvPr id="22" name="文本框 2"/>
          <p:cNvSpPr txBox="1"/>
          <p:nvPr/>
        </p:nvSpPr>
        <p:spPr>
          <a:xfrm>
            <a:off x="6195512" y="442715"/>
            <a:ext cx="5993312" cy="584773"/>
          </a:xfrm>
          <a:prstGeom prst="rect">
            <a:avLst/>
          </a:prstGeom>
          <a:noFill/>
        </p:spPr>
        <p:txBody>
          <a:bodyPr wrap="square" lIns="91436" tIns="45719" rIns="91436" bIns="45719" rtlCol="0">
            <a:spAutoFit/>
          </a:bodyPr>
          <a:lstStyle/>
          <a:p>
            <a:r>
              <a:rPr lang="en-US" altLang="zh-HK" sz="3200" b="1" spc="300" dirty="0" smtClean="0">
                <a:solidFill>
                  <a:srgbClr val="FFFFFF"/>
                </a:solidFill>
                <a:latin typeface="微软雅黑" panose="020B0503020204020204" pitchFamily="34" charset="-122"/>
                <a:ea typeface="微软雅黑" panose="020B0503020204020204" pitchFamily="34" charset="-122"/>
              </a:rPr>
              <a:t>Team honor </a:t>
            </a:r>
            <a:endParaRPr lang="zh-HK" altLang="en-US" sz="3200" b="1" spc="300" dirty="0">
              <a:solidFill>
                <a:srgbClr val="FFFFFF"/>
              </a:solidFill>
              <a:latin typeface="微软雅黑" panose="020B0503020204020204" pitchFamily="34" charset="-122"/>
              <a:ea typeface="微软雅黑" panose="020B0503020204020204" pitchFamily="34" charset="-122"/>
            </a:endParaRPr>
          </a:p>
        </p:txBody>
      </p:sp>
      <p:sp>
        <p:nvSpPr>
          <p:cNvPr id="23" name="文本框 7"/>
          <p:cNvSpPr txBox="1"/>
          <p:nvPr/>
        </p:nvSpPr>
        <p:spPr>
          <a:xfrm>
            <a:off x="6204391" y="5920771"/>
            <a:ext cx="5984434" cy="584773"/>
          </a:xfrm>
          <a:prstGeom prst="rect">
            <a:avLst/>
          </a:prstGeom>
          <a:noFill/>
        </p:spPr>
        <p:txBody>
          <a:bodyPr wrap="square" lIns="91436" tIns="45719" rIns="91436" bIns="45719" rtlCol="0">
            <a:spAutoFit/>
          </a:bodyPr>
          <a:lstStyle/>
          <a:p>
            <a:r>
              <a:rPr lang="en-US" altLang="zh-HK" sz="3200" b="1" spc="300" dirty="0" smtClean="0">
                <a:solidFill>
                  <a:srgbClr val="FFFFFF"/>
                </a:solidFill>
                <a:latin typeface="微软雅黑" panose="020B0503020204020204" pitchFamily="34" charset="-122"/>
                <a:ea typeface="微软雅黑" panose="020B0503020204020204" pitchFamily="34" charset="-122"/>
              </a:rPr>
              <a:t>Other things to say</a:t>
            </a:r>
            <a:endParaRPr lang="zh-HK" altLang="en-US" sz="3200" b="1" spc="300"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884671367"/>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54927" y="1287262"/>
            <a:ext cx="7359589" cy="3693317"/>
          </a:xfrm>
          <a:prstGeom prst="rect">
            <a:avLst/>
          </a:prstGeom>
        </p:spPr>
        <p:txBody>
          <a:bodyPr wrap="square" lIns="91436" tIns="45719" rIns="91436" bIns="45719">
            <a:spAutoFit/>
          </a:bodyPr>
          <a:lstStyle/>
          <a:p>
            <a:pPr>
              <a:lnSpc>
                <a:spcPct val="130000"/>
              </a:lnSpc>
            </a:pPr>
            <a:r>
              <a:rPr lang="en-US" altLang="zh-CN" sz="1800" dirty="0" smtClean="0">
                <a:solidFill>
                  <a:srgbClr val="FFFFFF"/>
                </a:solidFill>
              </a:rPr>
              <a:t>In the paper of </a:t>
            </a:r>
            <a:r>
              <a:rPr lang="en-US" altLang="zh-CN" sz="1800" dirty="0" err="1" smtClean="0">
                <a:solidFill>
                  <a:srgbClr val="FFFFFF"/>
                </a:solidFill>
              </a:rPr>
              <a:t>deepmind</a:t>
            </a:r>
            <a:r>
              <a:rPr lang="en-US" altLang="zh-CN" sz="1800" dirty="0" smtClean="0">
                <a:solidFill>
                  <a:srgbClr val="FFFFFF"/>
                </a:solidFill>
              </a:rPr>
              <a:t> about </a:t>
            </a:r>
            <a:r>
              <a:rPr lang="en-US" altLang="zh-CN" sz="1800" dirty="0" err="1" smtClean="0">
                <a:solidFill>
                  <a:srgbClr val="FFFFFF"/>
                </a:solidFill>
              </a:rPr>
              <a:t>alphago</a:t>
            </a:r>
            <a:r>
              <a:rPr lang="en-US" altLang="zh-CN" sz="1800" dirty="0" smtClean="0">
                <a:solidFill>
                  <a:srgbClr val="FFFFFF"/>
                </a:solidFill>
              </a:rPr>
              <a:t>, fast rollout policy network is a key technology. How to learn from it in Mahjong GB AI is the core work of our team. Drawing on the rollout to the end in the </a:t>
            </a:r>
            <a:r>
              <a:rPr lang="en-US" altLang="zh-CN" sz="1800" dirty="0" err="1" smtClean="0">
                <a:solidFill>
                  <a:srgbClr val="FFFFFF"/>
                </a:solidFill>
              </a:rPr>
              <a:t>AlphaGo</a:t>
            </a:r>
            <a:r>
              <a:rPr lang="en-US" altLang="zh-CN" sz="1800" dirty="0" smtClean="0">
                <a:solidFill>
                  <a:srgbClr val="FFFFFF"/>
                </a:solidFill>
              </a:rPr>
              <a:t> paper, massive statistical scores are used to obtain the basis for decision-making. The effectiveness of this is based on the speed and quality of the rollout. In fact, our algorithm can simulate more than 10,000 times in total within a one-second time limit. We have long-term observations and found that each candidate choice only needs about 300 simulations to make the result very convergent. </a:t>
            </a:r>
            <a:endParaRPr lang="zh-CN" altLang="en-US" sz="1800" dirty="0">
              <a:solidFill>
                <a:schemeClr val="bg1"/>
              </a:solidFill>
              <a:latin typeface="Century Gothic"/>
              <a:ea typeface="微软雅黑"/>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54927" y="932155"/>
            <a:ext cx="7359589" cy="2613021"/>
          </a:xfrm>
          <a:prstGeom prst="rect">
            <a:avLst/>
          </a:prstGeom>
        </p:spPr>
        <p:txBody>
          <a:bodyPr wrap="square" lIns="91436" tIns="45719" rIns="91436" bIns="45719">
            <a:spAutoFit/>
          </a:bodyPr>
          <a:lstStyle/>
          <a:p>
            <a:pPr>
              <a:lnSpc>
                <a:spcPct val="130000"/>
              </a:lnSpc>
            </a:pPr>
            <a:r>
              <a:rPr lang="en-US" altLang="zh-CN" sz="1800" dirty="0" smtClean="0">
                <a:solidFill>
                  <a:srgbClr val="FFFFFF"/>
                </a:solidFill>
              </a:rPr>
              <a:t>Our team began to register for the competition in April 2020. The competition was originally scheduled to be held in early July 2020. It takes only two months to develop and iterate training model. The team decisively decided to use human mahjong experience hard-coding to complete the writing of Rollout logic. This hard coding is based on gradually narrowing the </a:t>
            </a:r>
            <a:r>
              <a:rPr lang="en-US" altLang="zh-CN" sz="1800" u="heavy" dirty="0" smtClean="0">
                <a:solidFill>
                  <a:srgbClr val="C00000"/>
                </a:solidFill>
              </a:rPr>
              <a:t>distance</a:t>
            </a:r>
            <a:r>
              <a:rPr lang="en-US" altLang="zh-CN" sz="1800" dirty="0" smtClean="0">
                <a:solidFill>
                  <a:srgbClr val="FFFFFF"/>
                </a:solidFill>
              </a:rPr>
              <a:t> between the current hand and the victory goal.</a:t>
            </a:r>
            <a:endParaRPr lang="zh-CN" altLang="en-US" sz="1800" dirty="0">
              <a:solidFill>
                <a:schemeClr val="bg1"/>
              </a:solidFill>
              <a:latin typeface="Century Gothic"/>
              <a:ea typeface="微软雅黑"/>
            </a:endParaRPr>
          </a:p>
        </p:txBody>
      </p:sp>
      <p:pic>
        <p:nvPicPr>
          <p:cNvPr id="3" name="图片 2"/>
          <p:cNvPicPr/>
          <p:nvPr/>
        </p:nvPicPr>
        <p:blipFill>
          <a:blip r:embed="rId2" cstate="print"/>
          <a:srcRect/>
          <a:stretch>
            <a:fillRect/>
          </a:stretch>
        </p:blipFill>
        <p:spPr bwMode="auto">
          <a:xfrm>
            <a:off x="3693471" y="3717928"/>
            <a:ext cx="4358575" cy="472332"/>
          </a:xfrm>
          <a:prstGeom prst="rect">
            <a:avLst/>
          </a:prstGeom>
          <a:noFill/>
          <a:ln w="9525">
            <a:noFill/>
            <a:miter lim="800000"/>
            <a:headEnd/>
            <a:tailEnd/>
          </a:ln>
        </p:spPr>
      </p:pic>
      <p:sp>
        <p:nvSpPr>
          <p:cNvPr id="5" name="矩形 4"/>
          <p:cNvSpPr/>
          <p:nvPr/>
        </p:nvSpPr>
        <p:spPr>
          <a:xfrm>
            <a:off x="2407327" y="4465468"/>
            <a:ext cx="7359589" cy="1532725"/>
          </a:xfrm>
          <a:prstGeom prst="rect">
            <a:avLst/>
          </a:prstGeom>
        </p:spPr>
        <p:txBody>
          <a:bodyPr wrap="square" lIns="91436" tIns="45719" rIns="91436" bIns="45719">
            <a:spAutoFit/>
          </a:bodyPr>
          <a:lstStyle/>
          <a:p>
            <a:pPr>
              <a:lnSpc>
                <a:spcPct val="130000"/>
              </a:lnSpc>
            </a:pPr>
            <a:r>
              <a:rPr lang="en-US" altLang="zh-CN" sz="1800" dirty="0" smtClean="0">
                <a:solidFill>
                  <a:schemeClr val="bg1"/>
                </a:solidFill>
              </a:rPr>
              <a:t>As shown in Figure, 12 of the 14 cards in the current hand have satisfied the LESSER HONORS AND KNITTED. Only Character 5 and Character 7 do not meet the requirement, so the distance target value for this is 2.</a:t>
            </a:r>
            <a:endParaRPr lang="zh-CN" altLang="en-US" sz="1800" dirty="0">
              <a:solidFill>
                <a:schemeClr val="bg1"/>
              </a:solidFill>
              <a:latin typeface="Century Gothic"/>
              <a:ea typeface="微软雅黑"/>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014974" y="3158890"/>
            <a:ext cx="6235558" cy="707884"/>
          </a:xfrm>
          <a:prstGeom prst="rect">
            <a:avLst/>
          </a:prstGeom>
          <a:noFill/>
          <a:ln>
            <a:solidFill>
              <a:schemeClr val="bg1"/>
            </a:solidFill>
          </a:ln>
        </p:spPr>
        <p:txBody>
          <a:bodyPr wrap="square" lIns="91436" tIns="45719" rIns="91436" bIns="45719" rtlCol="0">
            <a:spAutoFit/>
          </a:bodyPr>
          <a:lstStyle/>
          <a:p>
            <a:r>
              <a:rPr lang="en-US" altLang="zh-HK" sz="4000" b="1" spc="300" dirty="0" smtClean="0">
                <a:solidFill>
                  <a:srgbClr val="FFFFFF"/>
                </a:solidFill>
                <a:latin typeface="微软雅黑" panose="020B0503020204020204" pitchFamily="34" charset="-122"/>
                <a:ea typeface="微软雅黑" panose="020B0503020204020204" pitchFamily="34" charset="-122"/>
              </a:rPr>
              <a:t>Quick dividing</a:t>
            </a:r>
            <a:endParaRPr lang="zh-HK" altLang="en-US" sz="4000" b="1" spc="300" dirty="0">
              <a:solidFill>
                <a:srgbClr val="FFFFFF"/>
              </a:solidFill>
              <a:latin typeface="微软雅黑" panose="020B0503020204020204" pitchFamily="34" charset="-122"/>
              <a:ea typeface="微软雅黑" panose="020B0503020204020204" pitchFamily="34" charset="-122"/>
            </a:endParaRPr>
          </a:p>
        </p:txBody>
      </p:sp>
      <p:grpSp>
        <p:nvGrpSpPr>
          <p:cNvPr id="2" name="Group 4"/>
          <p:cNvGrpSpPr>
            <a:grpSpLocks noChangeAspect="1"/>
          </p:cNvGrpSpPr>
          <p:nvPr/>
        </p:nvGrpSpPr>
        <p:grpSpPr bwMode="auto">
          <a:xfrm rot="19764056">
            <a:off x="1992615" y="2111217"/>
            <a:ext cx="1424066" cy="1326299"/>
            <a:chOff x="1164" y="687"/>
            <a:chExt cx="3219" cy="2998"/>
          </a:xfrm>
          <a:solidFill>
            <a:schemeClr val="bg1"/>
          </a:solidFill>
          <a:effectLst>
            <a:outerShdw blurRad="50800" dist="38100" dir="2700000" algn="tl" rotWithShape="0">
              <a:prstClr val="black">
                <a:alpha val="40000"/>
              </a:prstClr>
            </a:outerShdw>
          </a:effectLst>
        </p:grpSpPr>
        <p:sp>
          <p:nvSpPr>
            <p:cNvPr id="17"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8"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Tree>
    <p:extLst>
      <p:ext uri="{BB962C8B-B14F-4D97-AF65-F5344CB8AC3E}">
        <p14:creationId xmlns:p14="http://schemas.microsoft.com/office/powerpoint/2010/main" xmlns="" val="680923140"/>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54927" y="941033"/>
            <a:ext cx="7359589" cy="5133711"/>
          </a:xfrm>
          <a:prstGeom prst="rect">
            <a:avLst/>
          </a:prstGeom>
        </p:spPr>
        <p:txBody>
          <a:bodyPr wrap="square" lIns="91436" tIns="45719" rIns="91436" bIns="45719">
            <a:spAutoFit/>
          </a:bodyPr>
          <a:lstStyle/>
          <a:p>
            <a:pPr>
              <a:lnSpc>
                <a:spcPct val="130000"/>
              </a:lnSpc>
            </a:pPr>
            <a:r>
              <a:rPr lang="en-US" altLang="zh-CN" sz="1800" dirty="0" smtClean="0">
                <a:solidFill>
                  <a:srgbClr val="FFFFFF"/>
                </a:solidFill>
              </a:rPr>
              <a:t>I won gold medal of the Fight the Landlord in the 22</a:t>
            </a:r>
            <a:r>
              <a:rPr lang="en-US" altLang="zh-CN" sz="1800" baseline="30000" dirty="0" smtClean="0">
                <a:solidFill>
                  <a:srgbClr val="FFFFFF"/>
                </a:solidFill>
              </a:rPr>
              <a:t>nd</a:t>
            </a:r>
            <a:r>
              <a:rPr lang="en-US" altLang="zh-CN" sz="1800" dirty="0" smtClean="0">
                <a:solidFill>
                  <a:srgbClr val="FFFFFF"/>
                </a:solidFill>
              </a:rPr>
              <a:t> Computer Olympiad. I have a special understanding of the Fight the Landlord's card dividing process. The performance of the </a:t>
            </a:r>
            <a:r>
              <a:rPr lang="en-US" altLang="zh-CN" sz="1800" dirty="0" err="1" smtClean="0">
                <a:solidFill>
                  <a:srgbClr val="FFFFFF"/>
                </a:solidFill>
              </a:rPr>
              <a:t>the</a:t>
            </a:r>
            <a:r>
              <a:rPr lang="en-US" altLang="zh-CN" sz="1800" dirty="0" smtClean="0">
                <a:solidFill>
                  <a:srgbClr val="FFFFFF"/>
                </a:solidFill>
              </a:rPr>
              <a:t> Fight the Landlord AI card dividing algorithm developed by me is very high. The use of machine learning in combination with an efficient card dividing process can reduce computing power by several orders of magnitude compared </a:t>
            </a:r>
            <a:r>
              <a:rPr lang="en-US" altLang="zh-CN" sz="1800" smtClean="0">
                <a:solidFill>
                  <a:srgbClr val="FFFFFF"/>
                </a:solidFill>
              </a:rPr>
              <a:t>to only using </a:t>
            </a:r>
            <a:r>
              <a:rPr lang="en-US" altLang="zh-CN" sz="1800" dirty="0" smtClean="0">
                <a:solidFill>
                  <a:srgbClr val="FFFFFF"/>
                </a:solidFill>
              </a:rPr>
              <a:t>machine learning. Mahjong AI also requires an efficient dividing process. In our Mahjong AI, due to the efficient process of dividing the cards, the subsequent rapid and efficient generation of Rollout becomes possible. In one second of actual testing, our card dividing algorithm can complete 1 million 14-card hand dividing on average. This is a solid foundation for us to perform a sufficient number of Rollout and Monte Carlo simulations.</a:t>
            </a:r>
            <a:endParaRPr lang="zh-CN" altLang="en-US" sz="1800" dirty="0">
              <a:solidFill>
                <a:schemeClr val="bg1"/>
              </a:solidFill>
              <a:latin typeface="Century Gothic"/>
              <a:ea typeface="微软雅黑"/>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014974" y="3158890"/>
            <a:ext cx="6235558" cy="707884"/>
          </a:xfrm>
          <a:prstGeom prst="rect">
            <a:avLst/>
          </a:prstGeom>
          <a:noFill/>
          <a:ln>
            <a:solidFill>
              <a:schemeClr val="bg1"/>
            </a:solidFill>
          </a:ln>
        </p:spPr>
        <p:txBody>
          <a:bodyPr wrap="square" lIns="91436" tIns="45719" rIns="91436" bIns="45719" rtlCol="0">
            <a:spAutoFit/>
          </a:bodyPr>
          <a:lstStyle/>
          <a:p>
            <a:r>
              <a:rPr lang="en-US" altLang="zh-HK" sz="4000" b="1" spc="300" dirty="0" smtClean="0">
                <a:solidFill>
                  <a:srgbClr val="FFFFFF"/>
                </a:solidFill>
                <a:latin typeface="微软雅黑" panose="020B0503020204020204" pitchFamily="34" charset="-122"/>
                <a:ea typeface="微软雅黑" panose="020B0503020204020204" pitchFamily="34" charset="-122"/>
              </a:rPr>
              <a:t>Model the opponent</a:t>
            </a:r>
            <a:endParaRPr lang="zh-HK" altLang="en-US" sz="4000" b="1" spc="300" dirty="0">
              <a:solidFill>
                <a:srgbClr val="FFFFFF"/>
              </a:solidFill>
              <a:latin typeface="微软雅黑" panose="020B0503020204020204" pitchFamily="34" charset="-122"/>
              <a:ea typeface="微软雅黑" panose="020B0503020204020204" pitchFamily="34" charset="-122"/>
            </a:endParaRPr>
          </a:p>
        </p:txBody>
      </p:sp>
      <p:grpSp>
        <p:nvGrpSpPr>
          <p:cNvPr id="2" name="Group 4"/>
          <p:cNvGrpSpPr>
            <a:grpSpLocks noChangeAspect="1"/>
          </p:cNvGrpSpPr>
          <p:nvPr/>
        </p:nvGrpSpPr>
        <p:grpSpPr bwMode="auto">
          <a:xfrm rot="19764056">
            <a:off x="1992615" y="2111217"/>
            <a:ext cx="1424066" cy="1326299"/>
            <a:chOff x="1164" y="687"/>
            <a:chExt cx="3219" cy="2998"/>
          </a:xfrm>
          <a:solidFill>
            <a:schemeClr val="bg1"/>
          </a:solidFill>
          <a:effectLst>
            <a:outerShdw blurRad="50800" dist="38100" dir="2700000" algn="tl" rotWithShape="0">
              <a:prstClr val="black">
                <a:alpha val="40000"/>
              </a:prstClr>
            </a:outerShdw>
          </a:effectLst>
        </p:grpSpPr>
        <p:sp>
          <p:nvSpPr>
            <p:cNvPr id="17"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8"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Tree>
    <p:extLst>
      <p:ext uri="{BB962C8B-B14F-4D97-AF65-F5344CB8AC3E}">
        <p14:creationId xmlns:p14="http://schemas.microsoft.com/office/powerpoint/2010/main" xmlns="" val="680923140"/>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54927" y="656948"/>
            <a:ext cx="7359589" cy="5458736"/>
          </a:xfrm>
          <a:prstGeom prst="rect">
            <a:avLst/>
          </a:prstGeom>
        </p:spPr>
        <p:txBody>
          <a:bodyPr wrap="square" lIns="91436" tIns="45719" rIns="91436" bIns="45719">
            <a:spAutoFit/>
          </a:bodyPr>
          <a:lstStyle/>
          <a:p>
            <a:pPr>
              <a:lnSpc>
                <a:spcPct val="130000"/>
              </a:lnSpc>
            </a:pPr>
            <a:r>
              <a:rPr lang="en-US" altLang="zh-CN" sz="1800" dirty="0" smtClean="0">
                <a:solidFill>
                  <a:srgbClr val="FFFFFF"/>
                </a:solidFill>
              </a:rPr>
              <a:t>The related algorithm used in the traditional two-person complete information game has an underlying assumption: the opponent also evaluates the situation according to his own situation value evaluation system. Simply put, "I think the opponent will think so too." Humans play Mahjong with obvious different styles. The four-AI mahjong game assumes that the other three </a:t>
            </a:r>
            <a:r>
              <a:rPr lang="en-US" altLang="zh-CN" sz="1800" dirty="0" err="1" smtClean="0">
                <a:solidFill>
                  <a:srgbClr val="FFFFFF"/>
                </a:solidFill>
              </a:rPr>
              <a:t>AIs</a:t>
            </a:r>
            <a:r>
              <a:rPr lang="en-US" altLang="zh-CN" sz="1800" dirty="0" smtClean="0">
                <a:solidFill>
                  <a:srgbClr val="FFFFFF"/>
                </a:solidFill>
              </a:rPr>
              <a:t> at the same table also follow their own routines to understand the subsequent evolution of mahjong where the randomness has become huge due to the different order of drawing. After several months of online observation of the behavior of various </a:t>
            </a:r>
            <a:r>
              <a:rPr lang="en-US" altLang="zh-CN" sz="1800" dirty="0" err="1" smtClean="0">
                <a:solidFill>
                  <a:srgbClr val="FFFFFF"/>
                </a:solidFill>
              </a:rPr>
              <a:t>AIs</a:t>
            </a:r>
            <a:r>
              <a:rPr lang="en-US" altLang="zh-CN" sz="1800" dirty="0" smtClean="0">
                <a:solidFill>
                  <a:srgbClr val="FFFFFF"/>
                </a:solidFill>
              </a:rPr>
              <a:t> on the </a:t>
            </a:r>
            <a:r>
              <a:rPr lang="en-US" altLang="zh-CN" sz="1800" dirty="0" err="1" smtClean="0">
                <a:solidFill>
                  <a:srgbClr val="FFFFFF"/>
                </a:solidFill>
              </a:rPr>
              <a:t>botzone</a:t>
            </a:r>
            <a:r>
              <a:rPr lang="en-US" altLang="zh-CN" sz="1800" dirty="0" smtClean="0">
                <a:solidFill>
                  <a:srgbClr val="FFFFFF"/>
                </a:solidFill>
              </a:rPr>
              <a:t> ladder,  we proved that this assumption is not true. The styles of different participating </a:t>
            </a:r>
            <a:r>
              <a:rPr lang="en-US" altLang="zh-CN" sz="1800" dirty="0" err="1" smtClean="0">
                <a:solidFill>
                  <a:srgbClr val="FFFFFF"/>
                </a:solidFill>
              </a:rPr>
              <a:t>AIs</a:t>
            </a:r>
            <a:r>
              <a:rPr lang="en-US" altLang="zh-CN" sz="1800" dirty="0" smtClean="0">
                <a:solidFill>
                  <a:srgbClr val="FFFFFF"/>
                </a:solidFill>
              </a:rPr>
              <a:t> are very different. In other words, it turns out that for the four AI mahjong rules, the understanding of "I think the other party will think so too" is wrong.</a:t>
            </a:r>
            <a:endParaRPr lang="zh-CN" altLang="en-US" sz="1800" dirty="0">
              <a:solidFill>
                <a:schemeClr val="bg1"/>
              </a:solidFill>
              <a:latin typeface="Century Gothic"/>
              <a:ea typeface="微软雅黑"/>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254927" y="1571348"/>
            <a:ext cx="7359589" cy="3333218"/>
          </a:xfrm>
          <a:prstGeom prst="rect">
            <a:avLst/>
          </a:prstGeom>
        </p:spPr>
        <p:txBody>
          <a:bodyPr wrap="square" lIns="91436" tIns="45719" rIns="91436" bIns="45719">
            <a:spAutoFit/>
          </a:bodyPr>
          <a:lstStyle/>
          <a:p>
            <a:pPr>
              <a:lnSpc>
                <a:spcPct val="130000"/>
              </a:lnSpc>
            </a:pPr>
            <a:r>
              <a:rPr lang="en-US" altLang="zh-CN" sz="1800" dirty="0" smtClean="0">
                <a:solidFill>
                  <a:srgbClr val="FFFFFF"/>
                </a:solidFill>
              </a:rPr>
              <a:t>After a period of research and analysis, we concluded that it is difficult to be effective enough to analyze opponent information for the mahjong GB rules. The result of our own opponent's information logic analysis has actually led to the reduction of AI's offensiveness and some meaningless defenses. In the final weighing consideration, we give up the analysis of the opponent's information and use more computing power for the offense. The ladder practice has proved that a good offense is better than a defense, and the quickest victory is the key.</a:t>
            </a:r>
            <a:endParaRPr lang="zh-CN" altLang="en-US" sz="1800" dirty="0">
              <a:solidFill>
                <a:schemeClr val="bg1"/>
              </a:solidFill>
              <a:latin typeface="Century Gothic"/>
              <a:ea typeface="微软雅黑"/>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014974" y="3158890"/>
            <a:ext cx="6235558" cy="707884"/>
          </a:xfrm>
          <a:prstGeom prst="rect">
            <a:avLst/>
          </a:prstGeom>
          <a:noFill/>
          <a:ln>
            <a:solidFill>
              <a:schemeClr val="bg1"/>
            </a:solidFill>
          </a:ln>
        </p:spPr>
        <p:txBody>
          <a:bodyPr wrap="square" lIns="91436" tIns="45719" rIns="91436" bIns="45719" rtlCol="0">
            <a:spAutoFit/>
          </a:bodyPr>
          <a:lstStyle/>
          <a:p>
            <a:r>
              <a:rPr lang="en-US" altLang="zh-HK" sz="4000" b="1" spc="300" dirty="0" smtClean="0">
                <a:solidFill>
                  <a:srgbClr val="FFFFFF"/>
                </a:solidFill>
                <a:latin typeface="微软雅黑" panose="020B0503020204020204" pitchFamily="34" charset="-122"/>
                <a:ea typeface="微软雅黑" panose="020B0503020204020204" pitchFamily="34" charset="-122"/>
              </a:rPr>
              <a:t>Other things to say</a:t>
            </a:r>
            <a:endParaRPr lang="zh-HK" altLang="en-US" sz="4000" b="1" spc="300" dirty="0">
              <a:solidFill>
                <a:srgbClr val="FFFFFF"/>
              </a:solidFill>
              <a:latin typeface="微软雅黑" panose="020B0503020204020204" pitchFamily="34" charset="-122"/>
              <a:ea typeface="微软雅黑" panose="020B0503020204020204" pitchFamily="34" charset="-122"/>
            </a:endParaRPr>
          </a:p>
        </p:txBody>
      </p:sp>
      <p:grpSp>
        <p:nvGrpSpPr>
          <p:cNvPr id="2" name="Group 4"/>
          <p:cNvGrpSpPr>
            <a:grpSpLocks noChangeAspect="1"/>
          </p:cNvGrpSpPr>
          <p:nvPr/>
        </p:nvGrpSpPr>
        <p:grpSpPr bwMode="auto">
          <a:xfrm rot="19764056">
            <a:off x="1992615" y="2111217"/>
            <a:ext cx="1424066" cy="1326299"/>
            <a:chOff x="1164" y="687"/>
            <a:chExt cx="3219" cy="2998"/>
          </a:xfrm>
          <a:solidFill>
            <a:schemeClr val="bg1"/>
          </a:solidFill>
          <a:effectLst>
            <a:outerShdw blurRad="50800" dist="38100" dir="2700000" algn="tl" rotWithShape="0">
              <a:prstClr val="black">
                <a:alpha val="40000"/>
              </a:prstClr>
            </a:outerShdw>
          </a:effectLst>
        </p:grpSpPr>
        <p:sp>
          <p:nvSpPr>
            <p:cNvPr id="17"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8"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Tree>
    <p:extLst>
      <p:ext uri="{BB962C8B-B14F-4D97-AF65-F5344CB8AC3E}">
        <p14:creationId xmlns:p14="http://schemas.microsoft.com/office/powerpoint/2010/main" xmlns="" val="680923140"/>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54927" y="1571348"/>
            <a:ext cx="7359589" cy="2973120"/>
          </a:xfrm>
          <a:prstGeom prst="rect">
            <a:avLst/>
          </a:prstGeom>
        </p:spPr>
        <p:txBody>
          <a:bodyPr wrap="square" lIns="91436" tIns="45719" rIns="91436" bIns="45719">
            <a:spAutoFit/>
          </a:bodyPr>
          <a:lstStyle/>
          <a:p>
            <a:pPr>
              <a:lnSpc>
                <a:spcPct val="130000"/>
              </a:lnSpc>
            </a:pPr>
            <a:r>
              <a:rPr lang="en-US" altLang="zh-CN" sz="1800" dirty="0" smtClean="0">
                <a:solidFill>
                  <a:srgbClr val="FFFFFF"/>
                </a:solidFill>
              </a:rPr>
              <a:t>I think the time limit for C++ and Python in this competition is open to discussion. C++ is limited to 1 second and Python is limited to 6 seconds. This is unfair to C++ contestants in my opinion. Check the log record results in the evaluation system, deduct the general input and output</a:t>
            </a:r>
            <a:r>
              <a:rPr lang="zh-CN" altLang="en-US" sz="1800" dirty="0" smtClean="0">
                <a:solidFill>
                  <a:srgbClr val="FFFFFF"/>
                </a:solidFill>
              </a:rPr>
              <a:t>，</a:t>
            </a:r>
            <a:r>
              <a:rPr lang="en-US" altLang="zh-CN" sz="1800" dirty="0" smtClean="0">
                <a:solidFill>
                  <a:srgbClr val="FFFFFF"/>
                </a:solidFill>
              </a:rPr>
              <a:t>C++ contestants only have 800 milliseconds for various algorithms to run, but Python contestants still have 5500 milliseconds for calculation. I think it is fairer to increase the C++ time limit to 2 seconds.</a:t>
            </a:r>
            <a:endParaRPr lang="zh-CN" altLang="en-US" sz="1800" dirty="0">
              <a:solidFill>
                <a:schemeClr val="bg1"/>
              </a:solidFill>
              <a:latin typeface="Century Gothic"/>
              <a:ea typeface="微软雅黑"/>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21762" y="1846555"/>
            <a:ext cx="7359589" cy="2613021"/>
          </a:xfrm>
          <a:prstGeom prst="rect">
            <a:avLst/>
          </a:prstGeom>
        </p:spPr>
        <p:txBody>
          <a:bodyPr wrap="square" lIns="91436" tIns="45719" rIns="91436" bIns="45719">
            <a:spAutoFit/>
          </a:bodyPr>
          <a:lstStyle/>
          <a:p>
            <a:pPr>
              <a:lnSpc>
                <a:spcPct val="130000"/>
              </a:lnSpc>
            </a:pPr>
            <a:r>
              <a:rPr lang="en-US" altLang="zh-CN" sz="1800" dirty="0" smtClean="0">
                <a:solidFill>
                  <a:srgbClr val="FFFFFF"/>
                </a:solidFill>
              </a:rPr>
              <a:t>Of course, there is a slight difference between the ranking of the ladder and the rules of </a:t>
            </a:r>
            <a:r>
              <a:rPr lang="en-US" altLang="zh-CN" sz="1800" smtClean="0">
                <a:solidFill>
                  <a:srgbClr val="FFFFFF"/>
                </a:solidFill>
              </a:rPr>
              <a:t>the </a:t>
            </a:r>
            <a:r>
              <a:rPr lang="en-US" altLang="zh-CN" sz="1800" smtClean="0">
                <a:solidFill>
                  <a:srgbClr val="FFFFFF"/>
                </a:solidFill>
              </a:rPr>
              <a:t>finals </a:t>
            </a:r>
            <a:r>
              <a:rPr lang="en-US" altLang="zh-CN" sz="1800" dirty="0" smtClean="0">
                <a:solidFill>
                  <a:srgbClr val="FFFFFF"/>
                </a:solidFill>
              </a:rPr>
              <a:t>in the weight of victory. At this point, the core issue is the difference between winning faster and the biggest mathematical expectation of winning points. Further refinement is the need to win faster or more pursue self-drawing. We found the balance point parameters through local simulation of millions of games.</a:t>
            </a:r>
            <a:endParaRPr lang="zh-CN" altLang="en-US" sz="1800" dirty="0">
              <a:solidFill>
                <a:schemeClr val="bg1"/>
              </a:solidFill>
              <a:latin typeface="Century Gothic"/>
              <a:ea typeface="微软雅黑"/>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050466" y="3158890"/>
            <a:ext cx="6518936" cy="677106"/>
          </a:xfrm>
          <a:prstGeom prst="rect">
            <a:avLst/>
          </a:prstGeom>
          <a:noFill/>
          <a:ln>
            <a:solidFill>
              <a:schemeClr val="bg1"/>
            </a:solidFill>
          </a:ln>
        </p:spPr>
        <p:txBody>
          <a:bodyPr wrap="square" lIns="91436" tIns="45719" rIns="91436" bIns="45719" rtlCol="0">
            <a:spAutoFit/>
          </a:bodyPr>
          <a:lstStyle/>
          <a:p>
            <a:pPr algn="ctr"/>
            <a:r>
              <a:rPr lang="en-US" altLang="zh-CN" sz="3800" b="1" spc="300" dirty="0" smtClean="0">
                <a:solidFill>
                  <a:schemeClr val="bg1"/>
                </a:solidFill>
                <a:latin typeface="微软雅黑" panose="020B0503020204020204" pitchFamily="34" charset="-122"/>
                <a:ea typeface="微软雅黑" panose="020B0503020204020204" pitchFamily="34" charset="-122"/>
              </a:rPr>
              <a:t>Team honor</a:t>
            </a:r>
            <a:endParaRPr lang="en-US" altLang="zh-CN" sz="3800" b="1" spc="300" dirty="0">
              <a:solidFill>
                <a:schemeClr val="bg1"/>
              </a:solidFill>
              <a:latin typeface="微软雅黑" panose="020B0503020204020204" pitchFamily="34" charset="-122"/>
              <a:ea typeface="微软雅黑" panose="020B0503020204020204" pitchFamily="34" charset="-122"/>
            </a:endParaRPr>
          </a:p>
        </p:txBody>
      </p:sp>
      <p:grpSp>
        <p:nvGrpSpPr>
          <p:cNvPr id="2" name="Group 4"/>
          <p:cNvGrpSpPr>
            <a:grpSpLocks noChangeAspect="1"/>
          </p:cNvGrpSpPr>
          <p:nvPr/>
        </p:nvGrpSpPr>
        <p:grpSpPr bwMode="auto">
          <a:xfrm rot="19764056">
            <a:off x="2030932" y="2239597"/>
            <a:ext cx="1424066" cy="1326299"/>
            <a:chOff x="1164" y="687"/>
            <a:chExt cx="3219" cy="2998"/>
          </a:xfrm>
          <a:solidFill>
            <a:schemeClr val="bg1"/>
          </a:solidFill>
          <a:effectLst>
            <a:outerShdw blurRad="50800" dist="38100" dir="2700000" algn="tl" rotWithShape="0">
              <a:prstClr val="black">
                <a:alpha val="40000"/>
              </a:prstClr>
            </a:outerShdw>
          </a:effectLst>
        </p:grpSpPr>
        <p:sp>
          <p:nvSpPr>
            <p:cNvPr id="17"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8"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Tree>
    <p:extLst>
      <p:ext uri="{BB962C8B-B14F-4D97-AF65-F5344CB8AC3E}">
        <p14:creationId xmlns:p14="http://schemas.microsoft.com/office/powerpoint/2010/main" xmlns="" val="2562282380"/>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cstate="print"/>
          <a:srcRect/>
          <a:stretch>
            <a:fillRect/>
          </a:stretch>
        </p:blipFill>
        <p:spPr bwMode="auto">
          <a:xfrm>
            <a:off x="1997477" y="1518082"/>
            <a:ext cx="7910004" cy="4580878"/>
          </a:xfrm>
          <a:prstGeom prst="rect">
            <a:avLst/>
          </a:prstGeom>
          <a:noFill/>
          <a:ln w="9525">
            <a:noFill/>
            <a:miter lim="800000"/>
            <a:headEnd/>
            <a:tailEnd/>
          </a:ln>
        </p:spPr>
      </p:pic>
      <p:sp>
        <p:nvSpPr>
          <p:cNvPr id="3" name="矩形 2"/>
          <p:cNvSpPr/>
          <p:nvPr/>
        </p:nvSpPr>
        <p:spPr>
          <a:xfrm>
            <a:off x="4698728" y="896671"/>
            <a:ext cx="2098908" cy="461665"/>
          </a:xfrm>
          <a:prstGeom prst="rect">
            <a:avLst/>
          </a:prstGeom>
        </p:spPr>
        <p:txBody>
          <a:bodyPr wrap="none">
            <a:spAutoFit/>
          </a:bodyPr>
          <a:lstStyle/>
          <a:p>
            <a:r>
              <a:rPr lang="en-US" altLang="zh-CN" dirty="0" smtClean="0">
                <a:solidFill>
                  <a:schemeClr val="bg1">
                    <a:lumMod val="95000"/>
                  </a:schemeClr>
                </a:solidFill>
              </a:rPr>
              <a:t>Ladder curve</a:t>
            </a:r>
            <a:endParaRPr lang="zh-CN" altLang="en-US"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1740" y="310718"/>
            <a:ext cx="11416683" cy="6214007"/>
          </a:xfrm>
          <a:prstGeom prst="rect">
            <a:avLst/>
          </a:prstGeom>
        </p:spPr>
        <p:txBody>
          <a:bodyPr wrap="square" lIns="91436" tIns="45719" rIns="91436" bIns="45719">
            <a:spAutoFit/>
          </a:bodyPr>
          <a:lstStyle/>
          <a:p>
            <a:pPr>
              <a:lnSpc>
                <a:spcPct val="130000"/>
              </a:lnSpc>
            </a:pPr>
            <a:r>
              <a:rPr lang="en-US" altLang="zh-CN" sz="1800" dirty="0" smtClean="0">
                <a:solidFill>
                  <a:srgbClr val="FFFFFF"/>
                </a:solidFill>
              </a:rPr>
              <a:t>Whether the mahjong competition system can effectively overcome the influence of luck, I also have certain thoughts. The specific theoretical analysis will not be carried out. Personally, this is a problem in another field. But there is an interesting experience to share with you. Our AI's ranking on the ladder began to take the lead around May 2020 before the game is confirmed to be adjusted to the Duplicate Format. Afterwards, we modified the source code to adapt to the Duplicate Format. This modification in mid-May caused a serious BUG. Then we found that the performance on the ladder was significantly worse, but the results of the Duplicate Format were better. This makes us relax our vigilance. The AI ​​with a serious bug participated in the preliminary round in mid-November and entered the final with the third preliminary. We discovered this bug in December when we modified our local tester to adapt to Duplicate Format. We modified this BUG, ​​and then found that the version after modified the BUG was significantly ahead of the version before the BUG was modified in local mass testing. However, the results of the modified version in several simulation games of the Duplicate Format dropped significantly in December. Perhaps the rules of the Mahjong game itself determine that the element of luck is very important. To fully evaluate the strength of Mahjong AI, a sufficient number of games is required. However, how to obtain the evaluation results stably and </a:t>
            </a:r>
            <a:r>
              <a:rPr lang="en-US" altLang="zh-CN" sz="1800" dirty="0" err="1" smtClean="0">
                <a:solidFill>
                  <a:srgbClr val="FFFFFF"/>
                </a:solidFill>
              </a:rPr>
              <a:t>convergently</a:t>
            </a:r>
            <a:r>
              <a:rPr lang="en-US" altLang="zh-CN" sz="1800" dirty="0" smtClean="0">
                <a:solidFill>
                  <a:srgbClr val="FFFFFF"/>
                </a:solidFill>
              </a:rPr>
              <a:t> with a relatively small number of games in the limited game time is another topic worthy of research.</a:t>
            </a:r>
            <a:endParaRPr lang="zh-CN" altLang="en-US" sz="1800" dirty="0">
              <a:solidFill>
                <a:schemeClr val="bg1"/>
              </a:solidFill>
              <a:latin typeface="Century Gothic"/>
              <a:ea typeface="微软雅黑"/>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cstate="print"/>
          <a:srcRect/>
          <a:stretch>
            <a:fillRect/>
          </a:stretch>
        </p:blipFill>
        <p:spPr bwMode="auto">
          <a:xfrm>
            <a:off x="2006354" y="1580225"/>
            <a:ext cx="8140822" cy="4021585"/>
          </a:xfrm>
          <a:prstGeom prst="rect">
            <a:avLst/>
          </a:prstGeom>
          <a:noFill/>
          <a:ln w="9525">
            <a:noFill/>
            <a:miter lim="800000"/>
            <a:headEnd/>
            <a:tailEnd/>
          </a:ln>
        </p:spPr>
      </p:pic>
      <p:sp>
        <p:nvSpPr>
          <p:cNvPr id="4" name="矩形 3"/>
          <p:cNvSpPr/>
          <p:nvPr/>
        </p:nvSpPr>
        <p:spPr>
          <a:xfrm>
            <a:off x="2870447" y="932182"/>
            <a:ext cx="6468862" cy="461665"/>
          </a:xfrm>
          <a:prstGeom prst="rect">
            <a:avLst/>
          </a:prstGeom>
        </p:spPr>
        <p:txBody>
          <a:bodyPr wrap="square">
            <a:spAutoFit/>
          </a:bodyPr>
          <a:lstStyle/>
          <a:p>
            <a:r>
              <a:rPr lang="en-US" altLang="zh-CN" dirty="0" smtClean="0">
                <a:solidFill>
                  <a:schemeClr val="bg1">
                    <a:lumMod val="95000"/>
                  </a:schemeClr>
                </a:solidFill>
              </a:rPr>
              <a:t>Third in the preliminary round to the final</a:t>
            </a:r>
            <a:endParaRPr lang="zh-CN" altLang="en-US"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3331657" y="2978125"/>
            <a:ext cx="5214920" cy="1323437"/>
          </a:xfrm>
          <a:prstGeom prst="rect">
            <a:avLst/>
          </a:prstGeom>
          <a:noFill/>
          <a:ln>
            <a:solidFill>
              <a:schemeClr val="bg1"/>
            </a:solidFill>
          </a:ln>
        </p:spPr>
        <p:txBody>
          <a:bodyPr wrap="square" lIns="91436" tIns="45719" rIns="91436" bIns="45719" rtlCol="0">
            <a:spAutoFit/>
          </a:bodyPr>
          <a:lstStyle/>
          <a:p>
            <a:pPr algn="ctr"/>
            <a:r>
              <a:rPr lang="en-US" altLang="zh-CN" sz="8000" b="1" spc="300" dirty="0" smtClean="0">
                <a:solidFill>
                  <a:schemeClr val="bg1"/>
                </a:solidFill>
                <a:latin typeface="微软雅黑" panose="020B0503020204020204" pitchFamily="34" charset="-122"/>
                <a:ea typeface="微软雅黑" panose="020B0503020204020204" pitchFamily="34" charset="-122"/>
              </a:rPr>
              <a:t>Thanks!</a:t>
            </a:r>
            <a:endParaRPr lang="en-US" altLang="zh-CN" sz="8000" b="1" spc="300" dirty="0">
              <a:solidFill>
                <a:schemeClr val="bg1"/>
              </a:solidFill>
              <a:latin typeface="微软雅黑" panose="020B0503020204020204" pitchFamily="34" charset="-122"/>
              <a:ea typeface="微软雅黑" panose="020B0503020204020204" pitchFamily="34" charset="-122"/>
            </a:endParaRPr>
          </a:p>
        </p:txBody>
      </p:sp>
      <p:grpSp>
        <p:nvGrpSpPr>
          <p:cNvPr id="25" name="Group 4"/>
          <p:cNvGrpSpPr>
            <a:grpSpLocks noChangeAspect="1"/>
          </p:cNvGrpSpPr>
          <p:nvPr/>
        </p:nvGrpSpPr>
        <p:grpSpPr bwMode="auto">
          <a:xfrm rot="19764056">
            <a:off x="2055561" y="2043444"/>
            <a:ext cx="1424066" cy="1326299"/>
            <a:chOff x="1164" y="687"/>
            <a:chExt cx="3219" cy="2998"/>
          </a:xfrm>
          <a:solidFill>
            <a:schemeClr val="bg1"/>
          </a:solidFill>
          <a:effectLst>
            <a:outerShdw blurRad="50800" dist="38100" dir="2700000" algn="tl" rotWithShape="0">
              <a:prstClr val="black">
                <a:alpha val="40000"/>
              </a:prstClr>
            </a:outerShdw>
          </a:effectLst>
        </p:grpSpPr>
        <p:sp>
          <p:nvSpPr>
            <p:cNvPr id="26"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7"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Tree>
    <p:extLst>
      <p:ext uri="{BB962C8B-B14F-4D97-AF65-F5344CB8AC3E}">
        <p14:creationId xmlns:p14="http://schemas.microsoft.com/office/powerpoint/2010/main" xmlns="" val="312133998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军棋奖状.jpg"/>
          <p:cNvPicPr>
            <a:picLocks noChangeAspect="1"/>
          </p:cNvPicPr>
          <p:nvPr/>
        </p:nvPicPr>
        <p:blipFill>
          <a:blip r:embed="rId2" cstate="print"/>
          <a:stretch>
            <a:fillRect/>
          </a:stretch>
        </p:blipFill>
        <p:spPr>
          <a:xfrm>
            <a:off x="5159568" y="2016086"/>
            <a:ext cx="4179062" cy="3134297"/>
          </a:xfrm>
          <a:prstGeom prst="rect">
            <a:avLst/>
          </a:prstGeom>
        </p:spPr>
      </p:pic>
      <p:pic>
        <p:nvPicPr>
          <p:cNvPr id="3" name="图片 2" descr="0801_13.jpg"/>
          <p:cNvPicPr>
            <a:picLocks noChangeAspect="1"/>
          </p:cNvPicPr>
          <p:nvPr/>
        </p:nvPicPr>
        <p:blipFill>
          <a:blip r:embed="rId3" cstate="print"/>
          <a:stretch>
            <a:fillRect/>
          </a:stretch>
        </p:blipFill>
        <p:spPr>
          <a:xfrm>
            <a:off x="9475077" y="1575411"/>
            <a:ext cx="2537461" cy="3668617"/>
          </a:xfrm>
          <a:prstGeom prst="rect">
            <a:avLst/>
          </a:prstGeom>
        </p:spPr>
      </p:pic>
      <p:pic>
        <p:nvPicPr>
          <p:cNvPr id="4" name="图片 3" descr="0801_18.jpg"/>
          <p:cNvPicPr>
            <a:picLocks noChangeAspect="1"/>
          </p:cNvPicPr>
          <p:nvPr/>
        </p:nvPicPr>
        <p:blipFill>
          <a:blip r:embed="rId4" cstate="print"/>
          <a:stretch>
            <a:fillRect/>
          </a:stretch>
        </p:blipFill>
        <p:spPr>
          <a:xfrm>
            <a:off x="2823129" y="1564395"/>
            <a:ext cx="2233613" cy="3970869"/>
          </a:xfrm>
          <a:prstGeom prst="rect">
            <a:avLst/>
          </a:prstGeom>
        </p:spPr>
      </p:pic>
      <p:pic>
        <p:nvPicPr>
          <p:cNvPr id="5" name="Picture 2"/>
          <p:cNvPicPr>
            <a:picLocks noChangeAspect="1" noChangeArrowheads="1"/>
          </p:cNvPicPr>
          <p:nvPr/>
        </p:nvPicPr>
        <p:blipFill>
          <a:blip r:embed="rId5" cstate="print"/>
          <a:srcRect/>
          <a:stretch>
            <a:fillRect/>
          </a:stretch>
        </p:blipFill>
        <p:spPr bwMode="auto">
          <a:xfrm>
            <a:off x="163477" y="2071172"/>
            <a:ext cx="2589548" cy="27728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909708" y="861177"/>
            <a:ext cx="3883748" cy="2760301"/>
          </a:xfrm>
          <a:prstGeom prst="rect">
            <a:avLst/>
          </a:prstGeom>
          <a:noFill/>
          <a:ln w="9525">
            <a:noFill/>
            <a:miter lim="800000"/>
            <a:headEnd/>
            <a:tailEnd/>
          </a:ln>
        </p:spPr>
      </p:pic>
      <p:pic>
        <p:nvPicPr>
          <p:cNvPr id="3" name="图片 2" descr="二打一扑克牌颁奖.JPG"/>
          <p:cNvPicPr>
            <a:picLocks noChangeAspect="1"/>
          </p:cNvPicPr>
          <p:nvPr/>
        </p:nvPicPr>
        <p:blipFill>
          <a:blip r:embed="rId3" cstate="print"/>
          <a:stretch>
            <a:fillRect/>
          </a:stretch>
        </p:blipFill>
        <p:spPr>
          <a:xfrm>
            <a:off x="5819815" y="3645624"/>
            <a:ext cx="4093226" cy="2889239"/>
          </a:xfrm>
          <a:prstGeom prst="rect">
            <a:avLst/>
          </a:prstGeom>
        </p:spPr>
      </p:pic>
      <p:pic>
        <p:nvPicPr>
          <p:cNvPr id="4" name="图片 3" descr="2017颁奖_桥牌.JPG"/>
          <p:cNvPicPr>
            <a:picLocks noChangeAspect="1"/>
          </p:cNvPicPr>
          <p:nvPr/>
        </p:nvPicPr>
        <p:blipFill>
          <a:blip r:embed="rId4" cstate="print"/>
          <a:stretch>
            <a:fillRect/>
          </a:stretch>
        </p:blipFill>
        <p:spPr>
          <a:xfrm>
            <a:off x="5793456" y="861177"/>
            <a:ext cx="4119585" cy="2784447"/>
          </a:xfrm>
          <a:prstGeom prst="rect">
            <a:avLst/>
          </a:prstGeom>
        </p:spPr>
      </p:pic>
      <p:pic>
        <p:nvPicPr>
          <p:cNvPr id="5" name="图片 4" descr="2013军棋颁奖.jpg"/>
          <p:cNvPicPr>
            <a:picLocks noChangeAspect="1"/>
          </p:cNvPicPr>
          <p:nvPr/>
        </p:nvPicPr>
        <p:blipFill>
          <a:blip r:embed="rId5" cstate="print"/>
          <a:stretch>
            <a:fillRect/>
          </a:stretch>
        </p:blipFill>
        <p:spPr>
          <a:xfrm>
            <a:off x="1909708" y="3645624"/>
            <a:ext cx="3883748" cy="288923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592024" y="3158890"/>
            <a:ext cx="6518936" cy="677106"/>
          </a:xfrm>
          <a:prstGeom prst="rect">
            <a:avLst/>
          </a:prstGeom>
          <a:noFill/>
          <a:ln>
            <a:solidFill>
              <a:schemeClr val="bg1"/>
            </a:solidFill>
          </a:ln>
        </p:spPr>
        <p:txBody>
          <a:bodyPr wrap="square" lIns="91436" tIns="45719" rIns="91436" bIns="45719" rtlCol="0">
            <a:spAutoFit/>
          </a:bodyPr>
          <a:lstStyle/>
          <a:p>
            <a:pPr algn="ctr"/>
            <a:r>
              <a:rPr lang="en-US" altLang="zh-CN" sz="3800" b="1" spc="300" dirty="0" smtClean="0">
                <a:solidFill>
                  <a:schemeClr val="bg1"/>
                </a:solidFill>
                <a:latin typeface="微软雅黑" panose="020B0503020204020204" pitchFamily="34" charset="-122"/>
                <a:ea typeface="微软雅黑" panose="020B0503020204020204" pitchFamily="34" charset="-122"/>
              </a:rPr>
              <a:t>Development process</a:t>
            </a:r>
            <a:endParaRPr lang="en-US" altLang="zh-CN" sz="3800" b="1" spc="300" dirty="0">
              <a:solidFill>
                <a:schemeClr val="bg1"/>
              </a:solidFill>
              <a:latin typeface="微软雅黑" panose="020B0503020204020204" pitchFamily="34" charset="-122"/>
              <a:ea typeface="微软雅黑" panose="020B0503020204020204" pitchFamily="34" charset="-122"/>
            </a:endParaRPr>
          </a:p>
        </p:txBody>
      </p:sp>
      <p:grpSp>
        <p:nvGrpSpPr>
          <p:cNvPr id="16" name="Group 4"/>
          <p:cNvGrpSpPr>
            <a:grpSpLocks noChangeAspect="1"/>
          </p:cNvGrpSpPr>
          <p:nvPr/>
        </p:nvGrpSpPr>
        <p:grpSpPr bwMode="auto">
          <a:xfrm rot="19764056">
            <a:off x="2572490" y="2239597"/>
            <a:ext cx="1424066" cy="1326299"/>
            <a:chOff x="1164" y="687"/>
            <a:chExt cx="3219" cy="2998"/>
          </a:xfrm>
          <a:solidFill>
            <a:schemeClr val="bg1"/>
          </a:solidFill>
          <a:effectLst>
            <a:outerShdw blurRad="50800" dist="38100" dir="2700000" algn="tl" rotWithShape="0">
              <a:prstClr val="black">
                <a:alpha val="40000"/>
              </a:prstClr>
            </a:outerShdw>
          </a:effectLst>
        </p:grpSpPr>
        <p:sp>
          <p:nvSpPr>
            <p:cNvPr id="17"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8"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Tree>
    <p:extLst>
      <p:ext uri="{BB962C8B-B14F-4D97-AF65-F5344CB8AC3E}">
        <p14:creationId xmlns:p14="http://schemas.microsoft.com/office/powerpoint/2010/main" xmlns="" val="2562282380"/>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3857" y="1209644"/>
            <a:ext cx="1117600" cy="1323439"/>
          </a:xfrm>
          <a:prstGeom prst="rect">
            <a:avLst/>
          </a:prstGeom>
          <a:noFill/>
          <a:effectLst>
            <a:outerShdw blurRad="50800" dist="38100" dir="10800000" algn="r" rotWithShape="0">
              <a:prstClr val="black">
                <a:alpha val="40000"/>
              </a:prstClr>
            </a:outerShdw>
          </a:effectLst>
        </p:spPr>
        <p:txBody>
          <a:bodyPr wrap="square" lIns="91436" tIns="45719" rIns="91436" bIns="45719" rtlCol="0">
            <a:spAutoFit/>
          </a:bodyPr>
          <a:lstStyle/>
          <a:p>
            <a:pPr algn="ctr"/>
            <a:r>
              <a:rPr lang="en-US" altLang="zh-CN" sz="8000" b="1" dirty="0">
                <a:solidFill>
                  <a:srgbClr val="FFFFFF"/>
                </a:solidFill>
                <a:latin typeface="微软雅黑" panose="020B0503020204020204" pitchFamily="34" charset="-122"/>
                <a:ea typeface="微软雅黑" panose="020B0503020204020204" pitchFamily="34" charset="-122"/>
              </a:rPr>
              <a:t>1</a:t>
            </a:r>
            <a:endParaRPr lang="zh-HK" altLang="en-US" sz="8000" b="1" dirty="0">
              <a:solidFill>
                <a:srgbClr val="FFFFFF"/>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683857" y="2742369"/>
            <a:ext cx="1117600" cy="1323439"/>
          </a:xfrm>
          <a:prstGeom prst="rect">
            <a:avLst/>
          </a:prstGeom>
          <a:noFill/>
          <a:effectLst>
            <a:outerShdw blurRad="50800" dist="38100" dir="10800000" algn="r" rotWithShape="0">
              <a:prstClr val="black">
                <a:alpha val="40000"/>
              </a:prstClr>
            </a:outerShdw>
          </a:effectLst>
        </p:spPr>
        <p:txBody>
          <a:bodyPr wrap="square" lIns="91436" tIns="45719" rIns="91436" bIns="45719" rtlCol="0">
            <a:spAutoFit/>
          </a:bodyPr>
          <a:lstStyle/>
          <a:p>
            <a:pPr algn="ctr"/>
            <a:r>
              <a:rPr lang="en-US" altLang="zh-CN" sz="8000" b="1" dirty="0">
                <a:solidFill>
                  <a:srgbClr val="FFFFFF"/>
                </a:solidFill>
                <a:latin typeface="微软雅黑" panose="020B0503020204020204" pitchFamily="34" charset="-122"/>
                <a:ea typeface="微软雅黑" panose="020B0503020204020204" pitchFamily="34" charset="-122"/>
              </a:rPr>
              <a:t>2</a:t>
            </a:r>
            <a:endParaRPr lang="zh-HK" altLang="en-US" sz="8000" b="1" dirty="0">
              <a:solidFill>
                <a:srgbClr val="FFFFFF"/>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683857" y="4332303"/>
            <a:ext cx="1117600" cy="1323439"/>
          </a:xfrm>
          <a:prstGeom prst="rect">
            <a:avLst/>
          </a:prstGeom>
          <a:noFill/>
          <a:effectLst>
            <a:outerShdw blurRad="50800" dist="38100" dir="10800000" algn="r" rotWithShape="0">
              <a:prstClr val="black">
                <a:alpha val="40000"/>
              </a:prstClr>
            </a:outerShdw>
          </a:effectLst>
        </p:spPr>
        <p:txBody>
          <a:bodyPr wrap="square" lIns="91436" tIns="45719" rIns="91436" bIns="45719" rtlCol="0">
            <a:spAutoFit/>
          </a:bodyPr>
          <a:lstStyle/>
          <a:p>
            <a:pPr algn="ctr"/>
            <a:r>
              <a:rPr lang="en-US" altLang="zh-CN" sz="8000" b="1" dirty="0">
                <a:solidFill>
                  <a:srgbClr val="FFFFFF"/>
                </a:solidFill>
                <a:latin typeface="微软雅黑" panose="020B0503020204020204" pitchFamily="34" charset="-122"/>
                <a:ea typeface="微软雅黑" panose="020B0503020204020204" pitchFamily="34" charset="-122"/>
              </a:rPr>
              <a:t>3</a:t>
            </a:r>
            <a:endParaRPr lang="zh-HK" altLang="en-US" sz="8000" b="1" dirty="0">
              <a:solidFill>
                <a:srgbClr val="FFFFFF"/>
              </a:solidFill>
              <a:latin typeface="微软雅黑" panose="020B0503020204020204" pitchFamily="34" charset="-122"/>
              <a:ea typeface="微软雅黑" panose="020B0503020204020204" pitchFamily="34" charset="-122"/>
            </a:endParaRPr>
          </a:p>
        </p:txBody>
      </p:sp>
      <p:sp>
        <p:nvSpPr>
          <p:cNvPr id="5" name="矩形 4"/>
          <p:cNvSpPr/>
          <p:nvPr/>
        </p:nvSpPr>
        <p:spPr>
          <a:xfrm>
            <a:off x="3153294" y="1209644"/>
            <a:ext cx="7837261" cy="1532725"/>
          </a:xfrm>
          <a:prstGeom prst="rect">
            <a:avLst/>
          </a:prstGeom>
        </p:spPr>
        <p:txBody>
          <a:bodyPr wrap="square" lIns="91436" tIns="45719" rIns="91436" bIns="45719">
            <a:spAutoFit/>
          </a:bodyPr>
          <a:lstStyle/>
          <a:p>
            <a:pPr>
              <a:lnSpc>
                <a:spcPct val="130000"/>
              </a:lnSpc>
            </a:pPr>
            <a:r>
              <a:rPr lang="en-US" altLang="zh-CN" sz="1800" dirty="0" smtClean="0">
                <a:solidFill>
                  <a:srgbClr val="FFFFFF"/>
                </a:solidFill>
              </a:rPr>
              <a:t>2020.2~2020.5  Designing and coding Mahjong AI. I was coding Monte Carlo method, simulating Mahjong game process and designing dividing tiles algorithm, etc. During that period, my AI was top in the Mahjong GB game ladder of  </a:t>
            </a:r>
            <a:r>
              <a:rPr lang="en-US" altLang="zh-CN" sz="1800" dirty="0" err="1" smtClean="0">
                <a:solidFill>
                  <a:srgbClr val="FFFFFF"/>
                </a:solidFill>
              </a:rPr>
              <a:t>botzone</a:t>
            </a:r>
            <a:r>
              <a:rPr lang="en-US" altLang="zh-CN" sz="1800" dirty="0" smtClean="0">
                <a:solidFill>
                  <a:srgbClr val="FFFFFF"/>
                </a:solidFill>
              </a:rPr>
              <a:t>.</a:t>
            </a:r>
            <a:endParaRPr lang="zh-CN" altLang="en-US" sz="1800" dirty="0">
              <a:solidFill>
                <a:srgbClr val="FFFFFF"/>
              </a:solidFill>
              <a:latin typeface="Century Gothic"/>
              <a:ea typeface="微软雅黑"/>
            </a:endParaRPr>
          </a:p>
        </p:txBody>
      </p:sp>
      <p:sp>
        <p:nvSpPr>
          <p:cNvPr id="6" name="矩形 5"/>
          <p:cNvSpPr/>
          <p:nvPr/>
        </p:nvSpPr>
        <p:spPr>
          <a:xfrm>
            <a:off x="3153294" y="2742369"/>
            <a:ext cx="7837261" cy="1172627"/>
          </a:xfrm>
          <a:prstGeom prst="rect">
            <a:avLst/>
          </a:prstGeom>
        </p:spPr>
        <p:txBody>
          <a:bodyPr wrap="square" lIns="91436" tIns="45719" rIns="91436" bIns="45719">
            <a:spAutoFit/>
          </a:bodyPr>
          <a:lstStyle/>
          <a:p>
            <a:pPr>
              <a:lnSpc>
                <a:spcPct val="130000"/>
              </a:lnSpc>
            </a:pPr>
            <a:r>
              <a:rPr lang="en-US" altLang="zh-CN" sz="1800" dirty="0" smtClean="0">
                <a:solidFill>
                  <a:srgbClr val="FFFFFF"/>
                </a:solidFill>
                <a:latin typeface="微软雅黑" panose="020B0503020204020204" pitchFamily="34" charset="-122"/>
                <a:ea typeface="微软雅黑" panose="020B0503020204020204" pitchFamily="34" charset="-122"/>
              </a:rPr>
              <a:t>2020.5~2020.7 Adding more winning type of Fan, for example, half flush and two dragons. Stabilizing and strengthening </a:t>
            </a:r>
            <a:r>
              <a:rPr lang="en-US" altLang="zh-CN" sz="1800" dirty="0" err="1" smtClean="0">
                <a:solidFill>
                  <a:srgbClr val="FFFFFF"/>
                </a:solidFill>
                <a:latin typeface="微软雅黑" panose="020B0503020204020204" pitchFamily="34" charset="-122"/>
                <a:ea typeface="微软雅黑" panose="020B0503020204020204" pitchFamily="34" charset="-122"/>
              </a:rPr>
              <a:t>mahong</a:t>
            </a:r>
            <a:r>
              <a:rPr lang="en-US" altLang="zh-CN" sz="1800" dirty="0" smtClean="0">
                <a:solidFill>
                  <a:srgbClr val="FFFFFF"/>
                </a:solidFill>
                <a:latin typeface="微软雅黑" panose="020B0503020204020204" pitchFamily="34" charset="-122"/>
                <a:ea typeface="微软雅黑" panose="020B0503020204020204" pitchFamily="34" charset="-122"/>
              </a:rPr>
              <a:t> AI by </a:t>
            </a:r>
            <a:r>
              <a:rPr lang="en-US" altLang="zh-CN" sz="1800" dirty="0" err="1" smtClean="0">
                <a:solidFill>
                  <a:srgbClr val="FFFFFF"/>
                </a:solidFill>
                <a:latin typeface="微软雅黑" panose="020B0503020204020204" pitchFamily="34" charset="-122"/>
                <a:ea typeface="微软雅黑" panose="020B0503020204020204" pitchFamily="34" charset="-122"/>
              </a:rPr>
              <a:t>debuging</a:t>
            </a:r>
            <a:r>
              <a:rPr lang="en-US" altLang="zh-CN" sz="1800" dirty="0" smtClean="0">
                <a:solidFill>
                  <a:srgbClr val="FFFFFF"/>
                </a:solidFill>
                <a:latin typeface="微软雅黑" panose="020B0503020204020204" pitchFamily="34" charset="-122"/>
                <a:ea typeface="微软雅黑" panose="020B0503020204020204" pitchFamily="34" charset="-122"/>
              </a:rPr>
              <a:t> it on the </a:t>
            </a:r>
            <a:r>
              <a:rPr lang="en-US" altLang="zh-CN" sz="1800" dirty="0" err="1" smtClean="0">
                <a:solidFill>
                  <a:srgbClr val="FFFFFF"/>
                </a:solidFill>
                <a:latin typeface="微软雅黑" panose="020B0503020204020204" pitchFamily="34" charset="-122"/>
                <a:ea typeface="微软雅黑" panose="020B0503020204020204" pitchFamily="34" charset="-122"/>
              </a:rPr>
              <a:t>bozone</a:t>
            </a:r>
            <a:r>
              <a:rPr lang="en-US" altLang="zh-CN" sz="1800" dirty="0" smtClean="0">
                <a:solidFill>
                  <a:srgbClr val="FFFFFF"/>
                </a:solidFill>
                <a:latin typeface="微软雅黑" panose="020B0503020204020204" pitchFamily="34" charset="-122"/>
                <a:ea typeface="微软雅黑" panose="020B0503020204020204" pitchFamily="34" charset="-122"/>
              </a:rPr>
              <a:t> online. </a:t>
            </a:r>
            <a:endParaRPr lang="zh-CN" altLang="en-US" sz="1800" dirty="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3153294" y="4017176"/>
            <a:ext cx="7677462" cy="2252922"/>
          </a:xfrm>
          <a:prstGeom prst="rect">
            <a:avLst/>
          </a:prstGeom>
        </p:spPr>
        <p:txBody>
          <a:bodyPr wrap="square" lIns="91436" tIns="45719" rIns="91436" bIns="45719">
            <a:spAutoFit/>
          </a:bodyPr>
          <a:lstStyle/>
          <a:p>
            <a:pPr>
              <a:lnSpc>
                <a:spcPct val="130000"/>
              </a:lnSpc>
            </a:pPr>
            <a:r>
              <a:rPr lang="en-US" altLang="zh-CN" sz="1800" dirty="0" smtClean="0">
                <a:solidFill>
                  <a:srgbClr val="FFFFFF"/>
                </a:solidFill>
                <a:latin typeface="微软雅黑" panose="020B0503020204020204" pitchFamily="34" charset="-122"/>
                <a:ea typeface="微软雅黑" panose="020B0503020204020204" pitchFamily="34" charset="-122"/>
              </a:rPr>
              <a:t>2020.7~2020.12 Making a local tester.</a:t>
            </a:r>
            <a:r>
              <a:rPr lang="zh-CN" altLang="en-US" sz="1800" dirty="0" smtClean="0">
                <a:solidFill>
                  <a:srgbClr val="FFFFFF"/>
                </a:solidFill>
                <a:latin typeface="微软雅黑" panose="020B0503020204020204" pitchFamily="34" charset="-122"/>
                <a:ea typeface="微软雅黑" panose="020B0503020204020204" pitchFamily="34" charset="-122"/>
              </a:rPr>
              <a:t> </a:t>
            </a:r>
            <a:r>
              <a:rPr lang="en-US" altLang="zh-CN" sz="1800" dirty="0" smtClean="0">
                <a:solidFill>
                  <a:srgbClr val="FFFFFF"/>
                </a:solidFill>
                <a:latin typeface="微软雅黑" panose="020B0503020204020204" pitchFamily="34" charset="-122"/>
                <a:ea typeface="微软雅黑" panose="020B0503020204020204" pitchFamily="34" charset="-122"/>
              </a:rPr>
              <a:t>I can run mahjong AI game on my own machine all day and night. Actual test results show the weakness of AI. I can find a solution to improve  Mahjong AI in this way. Thanks my team member </a:t>
            </a:r>
            <a:r>
              <a:rPr lang="en-US" altLang="zh-CN" sz="1800" dirty="0" err="1" smtClean="0">
                <a:solidFill>
                  <a:srgbClr val="FFFFFF"/>
                </a:solidFill>
                <a:latin typeface="微软雅黑" panose="020B0503020204020204" pitchFamily="34" charset="-122"/>
                <a:ea typeface="微软雅黑" panose="020B0503020204020204" pitchFamily="34" charset="-122"/>
              </a:rPr>
              <a:t>Qiurong</a:t>
            </a:r>
            <a:r>
              <a:rPr lang="en-US" altLang="zh-CN" sz="1800" dirty="0" smtClean="0">
                <a:solidFill>
                  <a:srgbClr val="FFFFFF"/>
                </a:solidFill>
                <a:latin typeface="微软雅黑" panose="020B0503020204020204" pitchFamily="34" charset="-122"/>
                <a:ea typeface="微软雅黑" panose="020B0503020204020204" pitchFamily="34" charset="-122"/>
              </a:rPr>
              <a:t> Zhang for doing this good thing. Modifying the local tester for a new game rule.</a:t>
            </a:r>
            <a:r>
              <a:rPr lang="zh-CN" altLang="en-US" sz="1800" dirty="0" smtClean="0">
                <a:solidFill>
                  <a:srgbClr val="FFFFFF"/>
                </a:solidFill>
                <a:latin typeface="微软雅黑" panose="020B0503020204020204" pitchFamily="34" charset="-122"/>
                <a:ea typeface="微软雅黑" panose="020B0503020204020204" pitchFamily="34" charset="-122"/>
              </a:rPr>
              <a:t> </a:t>
            </a:r>
            <a:r>
              <a:rPr lang="en-US" altLang="zh-CN" sz="1800" dirty="0" smtClean="0">
                <a:solidFill>
                  <a:srgbClr val="FFFFFF"/>
                </a:solidFill>
                <a:latin typeface="微软雅黑" panose="020B0503020204020204" pitchFamily="34" charset="-122"/>
                <a:ea typeface="微软雅黑" panose="020B0503020204020204" pitchFamily="34" charset="-122"/>
              </a:rPr>
              <a:t>Fix a serious bug.</a:t>
            </a:r>
            <a:endParaRPr lang="zh-CN" altLang="en-US" sz="1800" dirty="0" smtClean="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3019221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592024" y="3158890"/>
            <a:ext cx="5009662" cy="677106"/>
          </a:xfrm>
          <a:prstGeom prst="rect">
            <a:avLst/>
          </a:prstGeom>
          <a:noFill/>
          <a:ln>
            <a:solidFill>
              <a:schemeClr val="bg1"/>
            </a:solidFill>
          </a:ln>
        </p:spPr>
        <p:txBody>
          <a:bodyPr wrap="square" lIns="91436" tIns="45719" rIns="91436" bIns="45719" rtlCol="0">
            <a:spAutoFit/>
          </a:bodyPr>
          <a:lstStyle/>
          <a:p>
            <a:r>
              <a:rPr lang="en-US" altLang="zh-CN" sz="3800" b="1" spc="300" dirty="0" smtClean="0">
                <a:solidFill>
                  <a:srgbClr val="FFFFFF"/>
                </a:solidFill>
                <a:latin typeface="微软雅黑" panose="020B0503020204020204" pitchFamily="34" charset="-122"/>
                <a:ea typeface="微软雅黑" panose="020B0503020204020204" pitchFamily="34" charset="-122"/>
              </a:rPr>
              <a:t>Fan Calculation</a:t>
            </a:r>
            <a:endParaRPr lang="zh-HK" altLang="en-US" sz="3800" b="1" spc="300" dirty="0">
              <a:solidFill>
                <a:srgbClr val="FFFFFF"/>
              </a:solidFill>
              <a:latin typeface="微软雅黑" panose="020B0503020204020204" pitchFamily="34" charset="-122"/>
              <a:ea typeface="微软雅黑" panose="020B0503020204020204" pitchFamily="34" charset="-122"/>
            </a:endParaRPr>
          </a:p>
        </p:txBody>
      </p:sp>
      <p:grpSp>
        <p:nvGrpSpPr>
          <p:cNvPr id="16" name="Group 4"/>
          <p:cNvGrpSpPr>
            <a:grpSpLocks noChangeAspect="1"/>
          </p:cNvGrpSpPr>
          <p:nvPr/>
        </p:nvGrpSpPr>
        <p:grpSpPr bwMode="auto">
          <a:xfrm rot="19764056">
            <a:off x="2572490" y="2171610"/>
            <a:ext cx="1424066" cy="1326299"/>
            <a:chOff x="1164" y="687"/>
            <a:chExt cx="3219" cy="2998"/>
          </a:xfrm>
          <a:solidFill>
            <a:schemeClr val="bg1"/>
          </a:solidFill>
          <a:effectLst>
            <a:outerShdw blurRad="50800" dist="38100" dir="2700000" algn="tl" rotWithShape="0">
              <a:prstClr val="black">
                <a:alpha val="40000"/>
              </a:prstClr>
            </a:outerShdw>
          </a:effectLst>
        </p:grpSpPr>
        <p:sp>
          <p:nvSpPr>
            <p:cNvPr id="17"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8"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Tree>
    <p:extLst>
      <p:ext uri="{BB962C8B-B14F-4D97-AF65-F5344CB8AC3E}">
        <p14:creationId xmlns:p14="http://schemas.microsoft.com/office/powerpoint/2010/main" xmlns="" val="126418570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3504" y="497150"/>
            <a:ext cx="6676008" cy="5830505"/>
          </a:xfrm>
          <a:prstGeom prst="rect">
            <a:avLst/>
          </a:prstGeom>
        </p:spPr>
        <p:txBody>
          <a:bodyPr wrap="square" lIns="91436" tIns="45719" rIns="91436" bIns="45719">
            <a:spAutoFit/>
          </a:bodyPr>
          <a:lstStyle/>
          <a:p>
            <a:pPr>
              <a:lnSpc>
                <a:spcPct val="130000"/>
              </a:lnSpc>
            </a:pPr>
            <a:r>
              <a:rPr lang="en-US" altLang="zh-CN" sz="1200" dirty="0" smtClean="0">
                <a:solidFill>
                  <a:schemeClr val="bg1"/>
                </a:solidFill>
              </a:rPr>
              <a:t>There are 81 scoring hands, or ways to end a game in Mahjong. These are as follows:</a:t>
            </a:r>
          </a:p>
          <a:p>
            <a:pPr>
              <a:lnSpc>
                <a:spcPct val="130000"/>
              </a:lnSpc>
            </a:pPr>
            <a:r>
              <a:rPr lang="en-US" altLang="zh-CN" sz="1200" dirty="0" smtClean="0">
                <a:solidFill>
                  <a:schemeClr val="bg1"/>
                </a:solidFill>
              </a:rPr>
              <a:t>• 13 hands score 1 point</a:t>
            </a:r>
          </a:p>
          <a:p>
            <a:pPr>
              <a:lnSpc>
                <a:spcPct val="130000"/>
              </a:lnSpc>
            </a:pPr>
            <a:r>
              <a:rPr lang="en-US" altLang="zh-CN" sz="1200" dirty="0" smtClean="0">
                <a:solidFill>
                  <a:schemeClr val="bg1"/>
                </a:solidFill>
              </a:rPr>
              <a:t>• 10 hands score 2 points</a:t>
            </a:r>
          </a:p>
          <a:p>
            <a:pPr>
              <a:lnSpc>
                <a:spcPct val="130000"/>
              </a:lnSpc>
            </a:pPr>
            <a:r>
              <a:rPr lang="en-US" altLang="zh-CN" sz="1200" dirty="0" smtClean="0">
                <a:solidFill>
                  <a:schemeClr val="bg1"/>
                </a:solidFill>
              </a:rPr>
              <a:t>• 4 hands score 4 points</a:t>
            </a:r>
          </a:p>
          <a:p>
            <a:pPr>
              <a:lnSpc>
                <a:spcPct val="130000"/>
              </a:lnSpc>
            </a:pPr>
            <a:r>
              <a:rPr lang="en-US" altLang="zh-CN" sz="1200" dirty="0" smtClean="0">
                <a:solidFill>
                  <a:schemeClr val="bg1"/>
                </a:solidFill>
              </a:rPr>
              <a:t>• 7 hands score 6 points</a:t>
            </a:r>
          </a:p>
          <a:p>
            <a:pPr>
              <a:lnSpc>
                <a:spcPct val="130000"/>
              </a:lnSpc>
            </a:pPr>
            <a:r>
              <a:rPr lang="en-US" altLang="zh-CN" sz="1200" dirty="0" smtClean="0">
                <a:solidFill>
                  <a:schemeClr val="bg1"/>
                </a:solidFill>
              </a:rPr>
              <a:t>• 9 hands score 8 points</a:t>
            </a:r>
          </a:p>
          <a:p>
            <a:pPr>
              <a:lnSpc>
                <a:spcPct val="130000"/>
              </a:lnSpc>
            </a:pPr>
            <a:r>
              <a:rPr lang="en-US" altLang="zh-CN" sz="1200" dirty="0" smtClean="0">
                <a:solidFill>
                  <a:schemeClr val="bg1"/>
                </a:solidFill>
              </a:rPr>
              <a:t>• 5 hands score 12 points</a:t>
            </a:r>
          </a:p>
          <a:p>
            <a:pPr>
              <a:lnSpc>
                <a:spcPct val="130000"/>
              </a:lnSpc>
            </a:pPr>
            <a:r>
              <a:rPr lang="en-US" altLang="zh-CN" sz="1200" dirty="0" smtClean="0">
                <a:solidFill>
                  <a:schemeClr val="bg1"/>
                </a:solidFill>
              </a:rPr>
              <a:t>• 6 hands score 16 points</a:t>
            </a:r>
          </a:p>
          <a:p>
            <a:pPr>
              <a:lnSpc>
                <a:spcPct val="130000"/>
              </a:lnSpc>
            </a:pPr>
            <a:r>
              <a:rPr lang="en-US" altLang="zh-CN" sz="1200" dirty="0" smtClean="0">
                <a:solidFill>
                  <a:schemeClr val="bg1"/>
                </a:solidFill>
              </a:rPr>
              <a:t>• 9 hands score 24 points</a:t>
            </a:r>
          </a:p>
          <a:p>
            <a:pPr>
              <a:lnSpc>
                <a:spcPct val="130000"/>
              </a:lnSpc>
            </a:pPr>
            <a:r>
              <a:rPr lang="en-US" altLang="zh-CN" sz="1200" dirty="0" smtClean="0">
                <a:solidFill>
                  <a:schemeClr val="bg1"/>
                </a:solidFill>
              </a:rPr>
              <a:t>• 3 hands score 32 points</a:t>
            </a:r>
          </a:p>
          <a:p>
            <a:pPr>
              <a:lnSpc>
                <a:spcPct val="130000"/>
              </a:lnSpc>
            </a:pPr>
            <a:r>
              <a:rPr lang="en-US" altLang="zh-CN" sz="1200" dirty="0" smtClean="0">
                <a:solidFill>
                  <a:schemeClr val="bg1"/>
                </a:solidFill>
              </a:rPr>
              <a:t>• 2 hands score 48 points</a:t>
            </a:r>
          </a:p>
          <a:p>
            <a:pPr>
              <a:lnSpc>
                <a:spcPct val="130000"/>
              </a:lnSpc>
            </a:pPr>
            <a:r>
              <a:rPr lang="en-US" altLang="zh-CN" sz="1200" dirty="0" smtClean="0">
                <a:solidFill>
                  <a:schemeClr val="bg1"/>
                </a:solidFill>
              </a:rPr>
              <a:t>• 6 hands score 64 points</a:t>
            </a:r>
          </a:p>
          <a:p>
            <a:pPr>
              <a:lnSpc>
                <a:spcPct val="130000"/>
              </a:lnSpc>
            </a:pPr>
            <a:r>
              <a:rPr lang="en-US" altLang="zh-CN" sz="1200" dirty="0" smtClean="0">
                <a:solidFill>
                  <a:schemeClr val="bg1"/>
                </a:solidFill>
              </a:rPr>
              <a:t>• 7 hands score 88 points</a:t>
            </a:r>
          </a:p>
          <a:p>
            <a:pPr>
              <a:lnSpc>
                <a:spcPct val="130000"/>
              </a:lnSpc>
            </a:pPr>
            <a:r>
              <a:rPr lang="en-US" altLang="zh-CN" sz="1200" dirty="0" smtClean="0">
                <a:solidFill>
                  <a:schemeClr val="bg1"/>
                </a:solidFill>
              </a:rPr>
              <a:t>These hands can also be classified by type – there are:</a:t>
            </a:r>
          </a:p>
          <a:p>
            <a:pPr>
              <a:lnSpc>
                <a:spcPct val="130000"/>
              </a:lnSpc>
            </a:pPr>
            <a:r>
              <a:rPr lang="en-US" altLang="zh-CN" sz="1200" dirty="0" smtClean="0">
                <a:solidFill>
                  <a:schemeClr val="bg1"/>
                </a:solidFill>
              </a:rPr>
              <a:t>• 10 Honor tile-based scoring hands</a:t>
            </a:r>
          </a:p>
          <a:p>
            <a:pPr>
              <a:lnSpc>
                <a:spcPct val="130000"/>
              </a:lnSpc>
            </a:pPr>
            <a:r>
              <a:rPr lang="en-US" altLang="zh-CN" sz="1200" dirty="0" smtClean="0">
                <a:solidFill>
                  <a:schemeClr val="bg1"/>
                </a:solidFill>
              </a:rPr>
              <a:t>• 16 Chow based scoring hands</a:t>
            </a:r>
          </a:p>
          <a:p>
            <a:pPr>
              <a:lnSpc>
                <a:spcPct val="130000"/>
              </a:lnSpc>
            </a:pPr>
            <a:r>
              <a:rPr lang="en-US" altLang="zh-CN" sz="1200" dirty="0" smtClean="0">
                <a:solidFill>
                  <a:schemeClr val="bg1"/>
                </a:solidFill>
              </a:rPr>
              <a:t>• 19 </a:t>
            </a:r>
            <a:r>
              <a:rPr lang="en-US" altLang="zh-CN" sz="1200" dirty="0" err="1" smtClean="0">
                <a:solidFill>
                  <a:schemeClr val="bg1"/>
                </a:solidFill>
              </a:rPr>
              <a:t>Pung</a:t>
            </a:r>
            <a:r>
              <a:rPr lang="en-US" altLang="zh-CN" sz="1200" dirty="0" smtClean="0">
                <a:solidFill>
                  <a:schemeClr val="bg1"/>
                </a:solidFill>
              </a:rPr>
              <a:t> based scoring hands (including 5 concealed hands)</a:t>
            </a:r>
          </a:p>
          <a:p>
            <a:pPr>
              <a:lnSpc>
                <a:spcPct val="130000"/>
              </a:lnSpc>
            </a:pPr>
            <a:r>
              <a:rPr lang="en-US" altLang="zh-CN" sz="1200" dirty="0" smtClean="0">
                <a:solidFill>
                  <a:schemeClr val="bg1"/>
                </a:solidFill>
              </a:rPr>
              <a:t>• 2 seven Pairs scoring hands</a:t>
            </a:r>
          </a:p>
          <a:p>
            <a:pPr>
              <a:lnSpc>
                <a:spcPct val="130000"/>
              </a:lnSpc>
            </a:pPr>
            <a:r>
              <a:rPr lang="en-US" altLang="zh-CN" sz="1200" dirty="0" smtClean="0">
                <a:solidFill>
                  <a:schemeClr val="bg1"/>
                </a:solidFill>
              </a:rPr>
              <a:t>• 7 Suits based scoring hands</a:t>
            </a:r>
          </a:p>
          <a:p>
            <a:pPr>
              <a:lnSpc>
                <a:spcPct val="130000"/>
              </a:lnSpc>
            </a:pPr>
            <a:r>
              <a:rPr lang="en-US" altLang="zh-CN" sz="1200" dirty="0" smtClean="0">
                <a:solidFill>
                  <a:schemeClr val="bg1"/>
                </a:solidFill>
              </a:rPr>
              <a:t>• 8 Terminal based scoring hands</a:t>
            </a:r>
          </a:p>
          <a:p>
            <a:pPr>
              <a:lnSpc>
                <a:spcPct val="130000"/>
              </a:lnSpc>
            </a:pPr>
            <a:r>
              <a:rPr lang="en-US" altLang="zh-CN" sz="1200" dirty="0" smtClean="0">
                <a:solidFill>
                  <a:schemeClr val="bg1"/>
                </a:solidFill>
              </a:rPr>
              <a:t>• 2 Knitted tiles scoring hands</a:t>
            </a:r>
          </a:p>
          <a:p>
            <a:pPr>
              <a:lnSpc>
                <a:spcPct val="130000"/>
              </a:lnSpc>
            </a:pPr>
            <a:r>
              <a:rPr lang="en-US" altLang="zh-CN" sz="1200" dirty="0" smtClean="0">
                <a:solidFill>
                  <a:schemeClr val="bg1"/>
                </a:solidFill>
              </a:rPr>
              <a:t>• 12 Types of Wait scoring hands (including 2 concealed hands)</a:t>
            </a:r>
          </a:p>
          <a:p>
            <a:pPr>
              <a:lnSpc>
                <a:spcPct val="130000"/>
              </a:lnSpc>
            </a:pPr>
            <a:r>
              <a:rPr lang="en-US" altLang="zh-CN" sz="1200" dirty="0" smtClean="0">
                <a:solidFill>
                  <a:schemeClr val="bg1"/>
                </a:solidFill>
              </a:rPr>
              <a:t>• 5 Special hands</a:t>
            </a:r>
            <a:endParaRPr lang="zh-CN" altLang="en-US" sz="1200" dirty="0">
              <a:solidFill>
                <a:schemeClr val="bg1"/>
              </a:solidFill>
              <a:latin typeface="Century Gothic"/>
              <a:ea typeface="微软雅黑"/>
            </a:endParaRPr>
          </a:p>
        </p:txBody>
      </p:sp>
      <p:sp>
        <p:nvSpPr>
          <p:cNvPr id="5" name="矩形 4"/>
          <p:cNvSpPr/>
          <p:nvPr/>
        </p:nvSpPr>
        <p:spPr>
          <a:xfrm>
            <a:off x="3731578" y="3641706"/>
            <a:ext cx="5207000" cy="308993"/>
          </a:xfrm>
          <a:prstGeom prst="rect">
            <a:avLst/>
          </a:prstGeom>
        </p:spPr>
        <p:txBody>
          <a:bodyPr wrap="square" lIns="91436" tIns="45719" rIns="91436" bIns="45719">
            <a:spAutoFit/>
          </a:bodyPr>
          <a:lstStyle/>
          <a:p>
            <a:pPr>
              <a:lnSpc>
                <a:spcPct val="130000"/>
              </a:lnSpc>
            </a:pPr>
            <a:r>
              <a:rPr lang="en-US" altLang="zh-CN" sz="1200" dirty="0" smtClean="0">
                <a:solidFill>
                  <a:schemeClr val="bg1"/>
                </a:solidFill>
                <a:latin typeface="Century Gothic"/>
                <a:ea typeface="微软雅黑"/>
              </a:rPr>
              <a:t>  </a:t>
            </a:r>
            <a:endParaRPr lang="zh-CN" altLang="en-US" sz="1200" dirty="0">
              <a:solidFill>
                <a:schemeClr val="bg1"/>
              </a:solidFill>
              <a:latin typeface="Century Gothic"/>
              <a:ea typeface="微软雅黑"/>
            </a:endParaRPr>
          </a:p>
        </p:txBody>
      </p:sp>
      <p:sp>
        <p:nvSpPr>
          <p:cNvPr id="6" name="矩形 5"/>
          <p:cNvSpPr/>
          <p:nvPr/>
        </p:nvSpPr>
        <p:spPr>
          <a:xfrm>
            <a:off x="3731578" y="4365057"/>
            <a:ext cx="5207000" cy="308993"/>
          </a:xfrm>
          <a:prstGeom prst="rect">
            <a:avLst/>
          </a:prstGeom>
        </p:spPr>
        <p:txBody>
          <a:bodyPr wrap="square" lIns="91436" tIns="45719" rIns="91436" bIns="45719">
            <a:spAutoFit/>
          </a:bodyPr>
          <a:lstStyle/>
          <a:p>
            <a:pPr>
              <a:lnSpc>
                <a:spcPct val="130000"/>
              </a:lnSpc>
            </a:pPr>
            <a:r>
              <a:rPr lang="en-US" altLang="zh-CN" sz="1200" dirty="0" smtClean="0">
                <a:solidFill>
                  <a:schemeClr val="bg1"/>
                </a:solidFill>
                <a:latin typeface="Century Gothic"/>
                <a:ea typeface="微软雅黑"/>
              </a:rPr>
              <a:t>  </a:t>
            </a:r>
            <a:endParaRPr lang="zh-CN" altLang="en-US" sz="1200" dirty="0">
              <a:solidFill>
                <a:schemeClr val="bg1"/>
              </a:solidFill>
              <a:latin typeface="Century Gothic"/>
              <a:ea typeface="微软雅黑"/>
            </a:endParaRPr>
          </a:p>
        </p:txBody>
      </p:sp>
    </p:spTree>
    <p:extLst>
      <p:ext uri="{BB962C8B-B14F-4D97-AF65-F5344CB8AC3E}">
        <p14:creationId xmlns:p14="http://schemas.microsoft.com/office/powerpoint/2010/main" xmlns="" val="42325015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756</TotalTime>
  <Words>2166</Words>
  <Application>Microsoft Office PowerPoint</Application>
  <PresentationFormat>自定义</PresentationFormat>
  <Paragraphs>112</Paragraphs>
  <Slides>33</Slides>
  <Notes>0</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 PLUS</dc:creator>
  <cp:lastModifiedBy>Administrator</cp:lastModifiedBy>
  <cp:revision>381</cp:revision>
  <dcterms:created xsi:type="dcterms:W3CDTF">2015-07-02T02:13:33Z</dcterms:created>
  <dcterms:modified xsi:type="dcterms:W3CDTF">2021-01-05T07:01:13Z</dcterms:modified>
  <cp:contentStatus>ppt</cp:contentStatus>
</cp:coreProperties>
</file>