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79" r:id="rId2"/>
  </p:sldMasterIdLst>
  <p:notesMasterIdLst>
    <p:notesMasterId r:id="rId16"/>
  </p:notesMasterIdLst>
  <p:sldIdLst>
    <p:sldId id="256" r:id="rId3"/>
    <p:sldId id="257" r:id="rId4"/>
    <p:sldId id="258" r:id="rId5"/>
    <p:sldId id="259" r:id="rId6"/>
    <p:sldId id="263" r:id="rId7"/>
    <p:sldId id="265" r:id="rId8"/>
    <p:sldId id="266" r:id="rId9"/>
    <p:sldId id="280" r:id="rId10"/>
    <p:sldId id="268" r:id="rId11"/>
    <p:sldId id="271" r:id="rId12"/>
    <p:sldId id="273" r:id="rId13"/>
    <p:sldId id="274" r:id="rId14"/>
    <p:sldId id="278" r:id="rId15"/>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692"/>
  </p:normalViewPr>
  <p:slideViewPr>
    <p:cSldViewPr snapToGrid="0" snapToObjects="1">
      <p:cViewPr varScale="1">
        <p:scale>
          <a:sx n="81" d="100"/>
          <a:sy n="81" d="100"/>
        </p:scale>
        <p:origin x="691"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8E9B-6925-4E6D-8EB6-52818D738683}"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C3DA9-9555-4405-849B-B6E6D880F5BA}" type="slidenum">
              <a:rPr lang="zh-CN" altLang="en-US" smtClean="0"/>
              <a:t>‹#›</a:t>
            </a:fld>
            <a:endParaRPr lang="zh-CN" altLang="en-US"/>
          </a:p>
        </p:txBody>
      </p:sp>
    </p:spTree>
    <p:extLst>
      <p:ext uri="{BB962C8B-B14F-4D97-AF65-F5344CB8AC3E}">
        <p14:creationId xmlns:p14="http://schemas.microsoft.com/office/powerpoint/2010/main" val="2655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a:t>
            </a:fld>
            <a:endParaRPr lang="zh-CN" altLang="en-US"/>
          </a:p>
        </p:txBody>
      </p:sp>
    </p:spTree>
    <p:extLst>
      <p:ext uri="{BB962C8B-B14F-4D97-AF65-F5344CB8AC3E}">
        <p14:creationId xmlns:p14="http://schemas.microsoft.com/office/powerpoint/2010/main" val="212645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10</a:t>
            </a:fld>
            <a:endParaRPr lang="zh-CN" altLang="en-US"/>
          </a:p>
        </p:txBody>
      </p:sp>
    </p:spTree>
    <p:extLst>
      <p:ext uri="{BB962C8B-B14F-4D97-AF65-F5344CB8AC3E}">
        <p14:creationId xmlns:p14="http://schemas.microsoft.com/office/powerpoint/2010/main" val="8169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11</a:t>
            </a:fld>
            <a:endParaRPr lang="zh-CN" altLang="en-US"/>
          </a:p>
        </p:txBody>
      </p:sp>
    </p:spTree>
    <p:extLst>
      <p:ext uri="{BB962C8B-B14F-4D97-AF65-F5344CB8AC3E}">
        <p14:creationId xmlns:p14="http://schemas.microsoft.com/office/powerpoint/2010/main" val="51165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12</a:t>
            </a:fld>
            <a:endParaRPr lang="zh-CN" altLang="en-US"/>
          </a:p>
        </p:txBody>
      </p:sp>
    </p:spTree>
    <p:extLst>
      <p:ext uri="{BB962C8B-B14F-4D97-AF65-F5344CB8AC3E}">
        <p14:creationId xmlns:p14="http://schemas.microsoft.com/office/powerpoint/2010/main" val="304869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13</a:t>
            </a:fld>
            <a:endParaRPr lang="zh-CN" altLang="en-US"/>
          </a:p>
        </p:txBody>
      </p:sp>
    </p:spTree>
    <p:extLst>
      <p:ext uri="{BB962C8B-B14F-4D97-AF65-F5344CB8AC3E}">
        <p14:creationId xmlns:p14="http://schemas.microsoft.com/office/powerpoint/2010/main" val="397016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2</a:t>
            </a:fld>
            <a:endParaRPr lang="zh-CN" altLang="en-US"/>
          </a:p>
        </p:txBody>
      </p:sp>
    </p:spTree>
    <p:extLst>
      <p:ext uri="{BB962C8B-B14F-4D97-AF65-F5344CB8AC3E}">
        <p14:creationId xmlns:p14="http://schemas.microsoft.com/office/powerpoint/2010/main" val="153366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3</a:t>
            </a:fld>
            <a:endParaRPr lang="zh-CN" altLang="en-US"/>
          </a:p>
        </p:txBody>
      </p:sp>
    </p:spTree>
    <p:extLst>
      <p:ext uri="{BB962C8B-B14F-4D97-AF65-F5344CB8AC3E}">
        <p14:creationId xmlns:p14="http://schemas.microsoft.com/office/powerpoint/2010/main" val="383491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4</a:t>
            </a:fld>
            <a:endParaRPr lang="zh-CN" altLang="en-US"/>
          </a:p>
        </p:txBody>
      </p:sp>
    </p:spTree>
    <p:extLst>
      <p:ext uri="{BB962C8B-B14F-4D97-AF65-F5344CB8AC3E}">
        <p14:creationId xmlns:p14="http://schemas.microsoft.com/office/powerpoint/2010/main" val="355395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5</a:t>
            </a:fld>
            <a:endParaRPr lang="zh-CN" altLang="en-US"/>
          </a:p>
        </p:txBody>
      </p:sp>
    </p:spTree>
    <p:extLst>
      <p:ext uri="{BB962C8B-B14F-4D97-AF65-F5344CB8AC3E}">
        <p14:creationId xmlns:p14="http://schemas.microsoft.com/office/powerpoint/2010/main" val="328329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6</a:t>
            </a:fld>
            <a:endParaRPr lang="zh-CN" altLang="en-US"/>
          </a:p>
        </p:txBody>
      </p:sp>
    </p:spTree>
    <p:extLst>
      <p:ext uri="{BB962C8B-B14F-4D97-AF65-F5344CB8AC3E}">
        <p14:creationId xmlns:p14="http://schemas.microsoft.com/office/powerpoint/2010/main" val="110585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7</a:t>
            </a:fld>
            <a:endParaRPr lang="zh-CN" altLang="en-US"/>
          </a:p>
        </p:txBody>
      </p:sp>
    </p:spTree>
    <p:extLst>
      <p:ext uri="{BB962C8B-B14F-4D97-AF65-F5344CB8AC3E}">
        <p14:creationId xmlns:p14="http://schemas.microsoft.com/office/powerpoint/2010/main" val="1925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8</a:t>
            </a:fld>
            <a:endParaRPr lang="zh-CN" altLang="en-US"/>
          </a:p>
        </p:txBody>
      </p:sp>
    </p:spTree>
    <p:extLst>
      <p:ext uri="{BB962C8B-B14F-4D97-AF65-F5344CB8AC3E}">
        <p14:creationId xmlns:p14="http://schemas.microsoft.com/office/powerpoint/2010/main" val="260644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9</a:t>
            </a:fld>
            <a:endParaRPr lang="zh-CN" altLang="en-US"/>
          </a:p>
        </p:txBody>
      </p:sp>
    </p:spTree>
    <p:extLst>
      <p:ext uri="{BB962C8B-B14F-4D97-AF65-F5344CB8AC3E}">
        <p14:creationId xmlns:p14="http://schemas.microsoft.com/office/powerpoint/2010/main" val="28653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officeplus.cn/Template/Home.shtml" TargetMode="Externa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13" name="文本占位符 10"/>
          <p:cNvSpPr>
            <a:spLocks noGrp="1"/>
          </p:cNvSpPr>
          <p:nvPr>
            <p:ph type="body" sz="quarter" idx="12" hasCustomPrompt="1"/>
          </p:nvPr>
        </p:nvSpPr>
        <p:spPr>
          <a:xfrm>
            <a:off x="3468529" y="4566939"/>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229156578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2"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168777775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3"/>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13905030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20769216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7340288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34" name="文本占位符 10"/>
          <p:cNvSpPr>
            <a:spLocks noGrp="1"/>
          </p:cNvSpPr>
          <p:nvPr>
            <p:ph type="body" sz="quarter" idx="12" hasCustomPrompt="1"/>
          </p:nvPr>
        </p:nvSpPr>
        <p:spPr>
          <a:xfrm>
            <a:off x="3468529" y="3431373"/>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5205988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85892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05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049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227598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98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26970160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429348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作者</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508010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charset="0"/>
                <a:ea typeface="Segoe UI Light" charset="0"/>
                <a:cs typeface="Segoe UI Light" charset="0"/>
              </a:rPr>
              <a:t>Impact Arial</a:t>
            </a:r>
            <a:endParaRPr kumimoji="0" lang="zh-CN" altLang="en-US" sz="1400" b="0" i="0" u="none" strike="noStrike" kern="0" cap="none" spc="0" normalizeH="0" baseline="0" noProof="0" dirty="0">
              <a:ln>
                <a:noFill/>
              </a:ln>
              <a:solidFill>
                <a:srgbClr val="FFFFFF"/>
              </a:solidFill>
              <a:effectLst/>
              <a:uLnTx/>
              <a:uFillTx/>
              <a:latin typeface="Segoe UI Light" charset="0"/>
              <a:ea typeface="Segoe UI Light" charset="0"/>
              <a:cs typeface="Segoe UI Light" charset="0"/>
            </a:endParaRPr>
          </a:p>
          <a:p>
            <a:pPr marL="0" marR="0" lvl="0" indent="0" defTabSz="91440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cn.bing.com</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@Smile</a:t>
            </a: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呆鱼</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96174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sp>
        <p:nvSpPr>
          <p:cNvPr id="17" name="矩形 8"/>
          <p:cNvSpPr/>
          <p:nvPr userDrawn="1"/>
        </p:nvSpPr>
        <p:spPr>
          <a:xfrm>
            <a:off x="796539" y="141531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1499066"/>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1398157"/>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251597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599733"/>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2498824"/>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71709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800847"/>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699938"/>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918206"/>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5001961"/>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901052"/>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6467340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sp>
        <p:nvSpPr>
          <p:cNvPr id="17" name="矩形 8"/>
          <p:cNvSpPr/>
          <p:nvPr userDrawn="1"/>
        </p:nvSpPr>
        <p:spPr>
          <a:xfrm>
            <a:off x="796539" y="84483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28587"/>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27678"/>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94549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029254"/>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928345"/>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146613"/>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230368"/>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129459"/>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3477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44314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3305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30" name="矩形 8"/>
          <p:cNvSpPr/>
          <p:nvPr userDrawn="1"/>
        </p:nvSpPr>
        <p:spPr>
          <a:xfrm>
            <a:off x="796539" y="563259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32" name="文本占位符 10"/>
          <p:cNvSpPr>
            <a:spLocks noGrp="1"/>
          </p:cNvSpPr>
          <p:nvPr>
            <p:ph type="body" sz="quarter" idx="21" hasCustomPrompt="1"/>
          </p:nvPr>
        </p:nvSpPr>
        <p:spPr>
          <a:xfrm>
            <a:off x="1628247" y="571635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6" name="文本占位符 10"/>
          <p:cNvSpPr>
            <a:spLocks noGrp="1"/>
          </p:cNvSpPr>
          <p:nvPr>
            <p:ph type="body" sz="quarter" idx="22" hasCustomPrompt="1"/>
          </p:nvPr>
        </p:nvSpPr>
        <p:spPr>
          <a:xfrm>
            <a:off x="800384" y="561544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10194897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页">
    <p:spTree>
      <p:nvGrpSpPr>
        <p:cNvPr id="1" name=""/>
        <p:cNvGrpSpPr/>
        <p:nvPr/>
      </p:nvGrpSpPr>
      <p:grpSpPr>
        <a:xfrm>
          <a:off x="0" y="0"/>
          <a:ext cx="0" cy="0"/>
          <a:chOff x="0" y="0"/>
          <a:chExt cx="0" cy="0"/>
        </a:xfrm>
      </p:grpSpPr>
      <p:sp>
        <p:nvSpPr>
          <p:cNvPr id="17" name="矩形 8"/>
          <p:cNvSpPr/>
          <p:nvPr userDrawn="1"/>
        </p:nvSpPr>
        <p:spPr>
          <a:xfrm>
            <a:off x="796539" y="89397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77730"/>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76821"/>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79458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1878342"/>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777433"/>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43" name="矩形 8"/>
          <p:cNvSpPr/>
          <p:nvPr userDrawn="1"/>
        </p:nvSpPr>
        <p:spPr>
          <a:xfrm>
            <a:off x="796539" y="271041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44" name="文本占位符 10"/>
          <p:cNvSpPr>
            <a:spLocks noGrp="1"/>
          </p:cNvSpPr>
          <p:nvPr>
            <p:ph type="body" sz="quarter" idx="17" hasCustomPrompt="1"/>
          </p:nvPr>
        </p:nvSpPr>
        <p:spPr>
          <a:xfrm>
            <a:off x="1628247" y="2794170"/>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45" name="文本占位符 10"/>
          <p:cNvSpPr>
            <a:spLocks noGrp="1"/>
          </p:cNvSpPr>
          <p:nvPr>
            <p:ph type="body" sz="quarter" idx="18" hasCustomPrompt="1"/>
          </p:nvPr>
        </p:nvSpPr>
        <p:spPr>
          <a:xfrm>
            <a:off x="800384" y="2693261"/>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46" name="矩形 8"/>
          <p:cNvSpPr/>
          <p:nvPr userDrawn="1"/>
        </p:nvSpPr>
        <p:spPr>
          <a:xfrm>
            <a:off x="796539" y="36110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47" name="文本占位符 10"/>
          <p:cNvSpPr>
            <a:spLocks noGrp="1"/>
          </p:cNvSpPr>
          <p:nvPr>
            <p:ph type="body" sz="quarter" idx="19" hasCustomPrompt="1"/>
          </p:nvPr>
        </p:nvSpPr>
        <p:spPr>
          <a:xfrm>
            <a:off x="1628247" y="36947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48" name="文本占位符 10"/>
          <p:cNvSpPr>
            <a:spLocks noGrp="1"/>
          </p:cNvSpPr>
          <p:nvPr>
            <p:ph type="body" sz="quarter" idx="20" hasCustomPrompt="1"/>
          </p:nvPr>
        </p:nvSpPr>
        <p:spPr>
          <a:xfrm>
            <a:off x="800384" y="35938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49" name="矩形 8"/>
          <p:cNvSpPr/>
          <p:nvPr userDrawn="1"/>
        </p:nvSpPr>
        <p:spPr>
          <a:xfrm>
            <a:off x="796539" y="451526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50" name="文本占位符 10"/>
          <p:cNvSpPr>
            <a:spLocks noGrp="1"/>
          </p:cNvSpPr>
          <p:nvPr>
            <p:ph type="body" sz="quarter" idx="21" hasCustomPrompt="1"/>
          </p:nvPr>
        </p:nvSpPr>
        <p:spPr>
          <a:xfrm>
            <a:off x="1628247" y="4599024"/>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51" name="文本占位符 10"/>
          <p:cNvSpPr>
            <a:spLocks noGrp="1"/>
          </p:cNvSpPr>
          <p:nvPr>
            <p:ph type="body" sz="quarter" idx="22" hasCustomPrompt="1"/>
          </p:nvPr>
        </p:nvSpPr>
        <p:spPr>
          <a:xfrm>
            <a:off x="800384" y="4498115"/>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52" name="矩形 8"/>
          <p:cNvSpPr/>
          <p:nvPr userDrawn="1"/>
        </p:nvSpPr>
        <p:spPr>
          <a:xfrm>
            <a:off x="796539" y="541588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53" name="文本占位符 10"/>
          <p:cNvSpPr>
            <a:spLocks noGrp="1"/>
          </p:cNvSpPr>
          <p:nvPr>
            <p:ph type="body" sz="quarter" idx="23" hasCustomPrompt="1"/>
          </p:nvPr>
        </p:nvSpPr>
        <p:spPr>
          <a:xfrm>
            <a:off x="1628247" y="5499636"/>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54" name="文本占位符 10"/>
          <p:cNvSpPr>
            <a:spLocks noGrp="1"/>
          </p:cNvSpPr>
          <p:nvPr>
            <p:ph type="body" sz="quarter" idx="24" hasCustomPrompt="1"/>
          </p:nvPr>
        </p:nvSpPr>
        <p:spPr>
          <a:xfrm>
            <a:off x="800384" y="5398727"/>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86420173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8420762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199449187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8081802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0890241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47448"/>
      </p:ext>
    </p:extLst>
  </p:cSld>
  <p:clrMap bg1="lt1" tx1="dk1" bg2="lt2" tx2="dk2" accent1="accent1" accent2="accent2" accent3="accent3" accent4="accent4" accent5="accent5" accent6="accent6" hlink="hlink" folHlink="folHlink"/>
  <p:sldLayoutIdLst>
    <p:sldLayoutId id="2147483687" r:id="rId1"/>
    <p:sldLayoutId id="2147483694" r:id="rId2"/>
    <p:sldLayoutId id="2147483692" r:id="rId3"/>
    <p:sldLayoutId id="2147483695" r:id="rId4"/>
    <p:sldLayoutId id="2147483696" r:id="rId5"/>
    <p:sldLayoutId id="2147483697" r:id="rId6"/>
    <p:sldLayoutId id="2147483698" r:id="rId7"/>
    <p:sldLayoutId id="2147483699" r:id="rId8"/>
    <p:sldLayoutId id="2147483700" r:id="rId9"/>
    <p:sldLayoutId id="2147483688" r:id="rId10"/>
    <p:sldLayoutId id="2147483689" r:id="rId11"/>
    <p:sldLayoutId id="2147483690" r:id="rId12"/>
    <p:sldLayoutId id="2147483691" r:id="rId13"/>
    <p:sldLayoutId id="2147483693" r:id="rId14"/>
    <p:sldLayoutId id="2147483701" r:id="rId15"/>
  </p:sldLayoutIdLst>
  <p:transition spd="slow">
    <p:push dir="u"/>
  </p:transition>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7800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solidFill>
                  <a:schemeClr val="accent1"/>
                </a:solidFill>
              </a:rPr>
              <a:t>Mahjong AI Design</a:t>
            </a:r>
            <a:endParaRPr lang="zh-CN" altLang="en-US" dirty="0">
              <a:solidFill>
                <a:schemeClr val="accent4"/>
              </a:solidFill>
            </a:endParaRPr>
          </a:p>
        </p:txBody>
      </p:sp>
      <p:sp>
        <p:nvSpPr>
          <p:cNvPr id="4" name="文本占位符 3"/>
          <p:cNvSpPr>
            <a:spLocks noGrp="1"/>
          </p:cNvSpPr>
          <p:nvPr>
            <p:ph type="body" sz="quarter" idx="12"/>
          </p:nvPr>
        </p:nvSpPr>
        <p:spPr>
          <a:xfrm>
            <a:off x="3468529" y="4566939"/>
            <a:ext cx="5254474" cy="294632"/>
          </a:xfrm>
        </p:spPr>
        <p:txBody>
          <a:bodyPr/>
          <a:lstStyle/>
          <a:p>
            <a:r>
              <a:rPr lang="en-US" altLang="zh-CN" dirty="0"/>
              <a:t>Feng Yu</a:t>
            </a:r>
            <a:endParaRPr lang="zh-CN" altLang="en-US" dirty="0"/>
          </a:p>
        </p:txBody>
      </p:sp>
    </p:spTree>
    <p:extLst>
      <p:ext uri="{BB962C8B-B14F-4D97-AF65-F5344CB8AC3E}">
        <p14:creationId xmlns:p14="http://schemas.microsoft.com/office/powerpoint/2010/main" val="14790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1137427" y="1369324"/>
            <a:ext cx="9879120" cy="1279589"/>
          </a:xfrm>
          <a:prstGeom prst="roundRect">
            <a:avLst>
              <a:gd name="adj" fmla="val 900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9" name="矩形 28"/>
          <p:cNvSpPr/>
          <p:nvPr/>
        </p:nvSpPr>
        <p:spPr>
          <a:xfrm>
            <a:off x="2368200" y="1369324"/>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1" name="TextBox 30"/>
          <p:cNvSpPr txBox="1"/>
          <p:nvPr/>
        </p:nvSpPr>
        <p:spPr>
          <a:xfrm>
            <a:off x="2435623" y="1518464"/>
            <a:ext cx="5472608" cy="379656"/>
          </a:xfrm>
          <a:prstGeom prst="rect">
            <a:avLst/>
          </a:prstGeom>
          <a:noFill/>
          <a:effectLst/>
        </p:spPr>
        <p:txBody>
          <a:bodyPr wrap="square" rtlCol="0">
            <a:spAutoFit/>
          </a:bodyPr>
          <a:lstStyle/>
          <a:p>
            <a:pPr defTabSz="1219170"/>
            <a:r>
              <a:rPr lang="en-US" altLang="zh-CN" sz="1867" b="1" kern="0" dirty="0">
                <a:solidFill>
                  <a:schemeClr val="accent2">
                    <a:lumMod val="60000"/>
                    <a:lumOff val="40000"/>
                  </a:schemeClr>
                </a:solidFill>
              </a:rPr>
              <a:t>Ladder</a:t>
            </a:r>
            <a:endParaRPr lang="zh-CN" altLang="en-US" sz="1867" b="1" kern="0" dirty="0">
              <a:solidFill>
                <a:schemeClr val="accent2">
                  <a:lumMod val="60000"/>
                  <a:lumOff val="40000"/>
                </a:schemeClr>
              </a:solidFill>
            </a:endParaRPr>
          </a:p>
        </p:txBody>
      </p:sp>
      <p:sp>
        <p:nvSpPr>
          <p:cNvPr id="33" name="矩形 32"/>
          <p:cNvSpPr/>
          <p:nvPr/>
        </p:nvSpPr>
        <p:spPr>
          <a:xfrm>
            <a:off x="2435623" y="1912867"/>
            <a:ext cx="8100900" cy="343235"/>
          </a:xfrm>
          <a:prstGeom prst="rect">
            <a:avLst/>
          </a:prstGeom>
        </p:spPr>
        <p:txBody>
          <a:bodyPr wrap="square">
            <a:spAutoFit/>
          </a:bodyPr>
          <a:lstStyle/>
          <a:p>
            <a:pPr defTabSz="1219170">
              <a:lnSpc>
                <a:spcPct val="130000"/>
              </a:lnSpc>
              <a:spcBef>
                <a:spcPts val="800"/>
              </a:spcBef>
            </a:pPr>
            <a:r>
              <a:rPr lang="en-US" altLang="zh-CN" sz="1400" b="0" i="0" dirty="0">
                <a:solidFill>
                  <a:srgbClr val="000000"/>
                </a:solidFill>
                <a:effectLst/>
                <a:latin typeface="Roboto"/>
              </a:rPr>
              <a:t>Roughly around 1275</a:t>
            </a:r>
            <a:endParaRPr lang="zh-CN" altLang="en-US" sz="1333" kern="0" dirty="0">
              <a:solidFill>
                <a:schemeClr val="tx1">
                  <a:lumMod val="65000"/>
                  <a:lumOff val="35000"/>
                </a:schemeClr>
              </a:solidFill>
            </a:endParaRPr>
          </a:p>
        </p:txBody>
      </p:sp>
      <p:sp>
        <p:nvSpPr>
          <p:cNvPr id="36" name="圆角矩形 35"/>
          <p:cNvSpPr/>
          <p:nvPr/>
        </p:nvSpPr>
        <p:spPr>
          <a:xfrm>
            <a:off x="1137427" y="2869491"/>
            <a:ext cx="9879120" cy="1279589"/>
          </a:xfrm>
          <a:prstGeom prst="roundRect">
            <a:avLst>
              <a:gd name="adj" fmla="val 90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8" name="矩形 37"/>
          <p:cNvSpPr/>
          <p:nvPr/>
        </p:nvSpPr>
        <p:spPr>
          <a:xfrm>
            <a:off x="2368200" y="2869491"/>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9" name="TextBox 38"/>
          <p:cNvSpPr txBox="1"/>
          <p:nvPr/>
        </p:nvSpPr>
        <p:spPr>
          <a:xfrm>
            <a:off x="2435623" y="3018631"/>
            <a:ext cx="5472608" cy="379656"/>
          </a:xfrm>
          <a:prstGeom prst="rect">
            <a:avLst/>
          </a:prstGeom>
          <a:noFill/>
          <a:effectLst/>
        </p:spPr>
        <p:txBody>
          <a:bodyPr wrap="square" rtlCol="0">
            <a:spAutoFit/>
          </a:bodyPr>
          <a:lstStyle/>
          <a:p>
            <a:pPr defTabSz="1219170"/>
            <a:r>
              <a:rPr lang="en-US" altLang="zh-CN" sz="1867" b="1" kern="0" dirty="0">
                <a:solidFill>
                  <a:schemeClr val="accent2"/>
                </a:solidFill>
              </a:rPr>
              <a:t>Point Race</a:t>
            </a:r>
            <a:endParaRPr lang="zh-CN" altLang="en-US" sz="1867" b="1" kern="0" dirty="0">
              <a:solidFill>
                <a:schemeClr val="accent2"/>
              </a:solidFill>
            </a:endParaRPr>
          </a:p>
        </p:txBody>
      </p:sp>
      <p:sp>
        <p:nvSpPr>
          <p:cNvPr id="40" name="矩形 39"/>
          <p:cNvSpPr/>
          <p:nvPr/>
        </p:nvSpPr>
        <p:spPr>
          <a:xfrm>
            <a:off x="2435623" y="3413034"/>
            <a:ext cx="8100900" cy="343235"/>
          </a:xfrm>
          <a:prstGeom prst="rect">
            <a:avLst/>
          </a:prstGeom>
        </p:spPr>
        <p:txBody>
          <a:bodyPr wrap="square">
            <a:spAutoFit/>
          </a:bodyPr>
          <a:lstStyle/>
          <a:p>
            <a:pPr defTabSz="1219170">
              <a:lnSpc>
                <a:spcPct val="130000"/>
              </a:lnSpc>
              <a:spcBef>
                <a:spcPts val="800"/>
              </a:spcBef>
            </a:pPr>
            <a:r>
              <a:rPr lang="en-US" altLang="zh-CN" sz="1400" b="0" i="0" dirty="0">
                <a:solidFill>
                  <a:srgbClr val="000000"/>
                </a:solidFill>
                <a:effectLst/>
                <a:latin typeface="Roboto"/>
              </a:rPr>
              <a:t>11th, 9th and 15th</a:t>
            </a:r>
            <a:endParaRPr lang="zh-CN" altLang="en-US" sz="1333" kern="0" dirty="0">
              <a:solidFill>
                <a:schemeClr val="tx1">
                  <a:lumMod val="65000"/>
                  <a:lumOff val="35000"/>
                </a:schemeClr>
              </a:solidFill>
            </a:endParaRPr>
          </a:p>
        </p:txBody>
      </p:sp>
      <p:sp>
        <p:nvSpPr>
          <p:cNvPr id="42" name="圆角矩形 41"/>
          <p:cNvSpPr/>
          <p:nvPr/>
        </p:nvSpPr>
        <p:spPr>
          <a:xfrm>
            <a:off x="1137427" y="4369658"/>
            <a:ext cx="9879120" cy="1279589"/>
          </a:xfrm>
          <a:prstGeom prst="roundRect">
            <a:avLst>
              <a:gd name="adj" fmla="val 90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4" name="矩形 43"/>
          <p:cNvSpPr/>
          <p:nvPr/>
        </p:nvSpPr>
        <p:spPr>
          <a:xfrm>
            <a:off x="2368200" y="4369658"/>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ysClr val="windowText" lastClr="000000"/>
              </a:solidFill>
            </a:endParaRPr>
          </a:p>
        </p:txBody>
      </p:sp>
      <p:sp>
        <p:nvSpPr>
          <p:cNvPr id="45" name="TextBox 44"/>
          <p:cNvSpPr txBox="1"/>
          <p:nvPr/>
        </p:nvSpPr>
        <p:spPr>
          <a:xfrm>
            <a:off x="2435623" y="4518797"/>
            <a:ext cx="5472608" cy="379656"/>
          </a:xfrm>
          <a:prstGeom prst="rect">
            <a:avLst/>
          </a:prstGeom>
          <a:noFill/>
          <a:effectLst/>
        </p:spPr>
        <p:txBody>
          <a:bodyPr wrap="square" rtlCol="0">
            <a:spAutoFit/>
          </a:bodyPr>
          <a:lstStyle/>
          <a:p>
            <a:pPr defTabSz="1219170"/>
            <a:r>
              <a:rPr lang="en-US" altLang="zh-CN" sz="1867" b="1" kern="0" dirty="0">
                <a:solidFill>
                  <a:schemeClr val="accent2">
                    <a:lumMod val="75000"/>
                  </a:schemeClr>
                </a:solidFill>
              </a:rPr>
              <a:t>Final</a:t>
            </a:r>
            <a:endParaRPr lang="zh-CN" altLang="en-US" sz="1867" b="1" kern="0" dirty="0">
              <a:solidFill>
                <a:schemeClr val="accent2">
                  <a:lumMod val="75000"/>
                </a:schemeClr>
              </a:solidFill>
            </a:endParaRPr>
          </a:p>
        </p:txBody>
      </p:sp>
      <p:sp>
        <p:nvSpPr>
          <p:cNvPr id="22" name="文本占位符 7"/>
          <p:cNvSpPr>
            <a:spLocks noGrp="1"/>
          </p:cNvSpPr>
          <p:nvPr>
            <p:ph type="body" sz="quarter" idx="15"/>
          </p:nvPr>
        </p:nvSpPr>
        <p:spPr>
          <a:xfrm>
            <a:off x="695402" y="57750"/>
            <a:ext cx="7928834" cy="584775"/>
          </a:xfrm>
        </p:spPr>
        <p:txBody>
          <a:bodyPr/>
          <a:lstStyle/>
          <a:p>
            <a:r>
              <a:rPr lang="en-US" altLang="zh-CN" dirty="0"/>
              <a:t>Result</a:t>
            </a:r>
            <a:endParaRPr lang="zh-CN" altLang="en-US" dirty="0"/>
          </a:p>
        </p:txBody>
      </p:sp>
      <p:grpSp>
        <p:nvGrpSpPr>
          <p:cNvPr id="23" name="组合 50"/>
          <p:cNvGrpSpPr/>
          <p:nvPr/>
        </p:nvGrpSpPr>
        <p:grpSpPr>
          <a:xfrm>
            <a:off x="1410676" y="1649144"/>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24"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50"/>
          <p:cNvGrpSpPr/>
          <p:nvPr/>
        </p:nvGrpSpPr>
        <p:grpSpPr>
          <a:xfrm>
            <a:off x="1410676" y="3142963"/>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32"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50"/>
          <p:cNvGrpSpPr/>
          <p:nvPr/>
        </p:nvGrpSpPr>
        <p:grpSpPr>
          <a:xfrm>
            <a:off x="1410676" y="4649478"/>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46"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5" name="图片 4">
            <a:extLst>
              <a:ext uri="{FF2B5EF4-FFF2-40B4-BE49-F238E27FC236}">
                <a16:creationId xmlns:a16="http://schemas.microsoft.com/office/drawing/2014/main" id="{FE5CDAD6-A4CD-48D3-8AD4-53F1AE8AA8B1}"/>
              </a:ext>
            </a:extLst>
          </p:cNvPr>
          <p:cNvPicPr>
            <a:picLocks noChangeAspect="1"/>
          </p:cNvPicPr>
          <p:nvPr/>
        </p:nvPicPr>
        <p:blipFill>
          <a:blip r:embed="rId4"/>
          <a:stretch>
            <a:fillRect/>
          </a:stretch>
        </p:blipFill>
        <p:spPr>
          <a:xfrm>
            <a:off x="7140946" y="1103365"/>
            <a:ext cx="3463000" cy="1691556"/>
          </a:xfrm>
          <a:prstGeom prst="rect">
            <a:avLst/>
          </a:prstGeom>
        </p:spPr>
      </p:pic>
      <p:pic>
        <p:nvPicPr>
          <p:cNvPr id="7" name="图片 6">
            <a:extLst>
              <a:ext uri="{FF2B5EF4-FFF2-40B4-BE49-F238E27FC236}">
                <a16:creationId xmlns:a16="http://schemas.microsoft.com/office/drawing/2014/main" id="{1AC11187-6DD7-464B-8B68-B3311AEC1500}"/>
              </a:ext>
            </a:extLst>
          </p:cNvPr>
          <p:cNvPicPr>
            <a:picLocks noChangeAspect="1"/>
          </p:cNvPicPr>
          <p:nvPr/>
        </p:nvPicPr>
        <p:blipFill>
          <a:blip r:embed="rId5"/>
          <a:stretch>
            <a:fillRect/>
          </a:stretch>
        </p:blipFill>
        <p:spPr>
          <a:xfrm>
            <a:off x="6361376" y="3306408"/>
            <a:ext cx="5645946" cy="245184"/>
          </a:xfrm>
          <a:prstGeom prst="rect">
            <a:avLst/>
          </a:prstGeom>
        </p:spPr>
      </p:pic>
      <p:sp>
        <p:nvSpPr>
          <p:cNvPr id="50" name="矩形 49">
            <a:extLst>
              <a:ext uri="{FF2B5EF4-FFF2-40B4-BE49-F238E27FC236}">
                <a16:creationId xmlns:a16="http://schemas.microsoft.com/office/drawing/2014/main" id="{8E72FADA-D7F5-4ABC-AD74-D92BC43278CA}"/>
              </a:ext>
            </a:extLst>
          </p:cNvPr>
          <p:cNvSpPr/>
          <p:nvPr/>
        </p:nvSpPr>
        <p:spPr>
          <a:xfrm>
            <a:off x="2423331" y="4898453"/>
            <a:ext cx="8100900" cy="343235"/>
          </a:xfrm>
          <a:prstGeom prst="rect">
            <a:avLst/>
          </a:prstGeom>
        </p:spPr>
        <p:txBody>
          <a:bodyPr wrap="square">
            <a:spAutoFit/>
          </a:bodyPr>
          <a:lstStyle/>
          <a:p>
            <a:pPr defTabSz="1219170">
              <a:lnSpc>
                <a:spcPct val="130000"/>
              </a:lnSpc>
              <a:spcBef>
                <a:spcPts val="800"/>
              </a:spcBef>
            </a:pPr>
            <a:r>
              <a:rPr lang="en-US" altLang="zh-CN" sz="1333" kern="0" dirty="0">
                <a:solidFill>
                  <a:schemeClr val="tx1">
                    <a:lumMod val="65000"/>
                    <a:lumOff val="35000"/>
                  </a:schemeClr>
                </a:solidFill>
              </a:rPr>
              <a:t>10th</a:t>
            </a:r>
            <a:endParaRPr lang="zh-CN" altLang="en-US" sz="1333" kern="0" dirty="0">
              <a:solidFill>
                <a:schemeClr val="tx1">
                  <a:lumMod val="65000"/>
                  <a:lumOff val="35000"/>
                </a:schemeClr>
              </a:solidFill>
            </a:endParaRPr>
          </a:p>
        </p:txBody>
      </p:sp>
      <p:pic>
        <p:nvPicPr>
          <p:cNvPr id="9" name="图片 8">
            <a:extLst>
              <a:ext uri="{FF2B5EF4-FFF2-40B4-BE49-F238E27FC236}">
                <a16:creationId xmlns:a16="http://schemas.microsoft.com/office/drawing/2014/main" id="{5003CCEB-C66A-414B-BE5B-DDABF04E29B4}"/>
              </a:ext>
            </a:extLst>
          </p:cNvPr>
          <p:cNvPicPr>
            <a:picLocks noChangeAspect="1"/>
          </p:cNvPicPr>
          <p:nvPr/>
        </p:nvPicPr>
        <p:blipFill>
          <a:blip r:embed="rId6"/>
          <a:stretch>
            <a:fillRect/>
          </a:stretch>
        </p:blipFill>
        <p:spPr>
          <a:xfrm>
            <a:off x="6245888" y="4724768"/>
            <a:ext cx="5386045" cy="240788"/>
          </a:xfrm>
          <a:prstGeom prst="rect">
            <a:avLst/>
          </a:prstGeom>
        </p:spPr>
      </p:pic>
    </p:spTree>
    <p:extLst>
      <p:ext uri="{BB962C8B-B14F-4D97-AF65-F5344CB8AC3E}">
        <p14:creationId xmlns:p14="http://schemas.microsoft.com/office/powerpoint/2010/main" val="301820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文本占位符 9"/>
          <p:cNvSpPr>
            <a:spLocks noGrp="1"/>
          </p:cNvSpPr>
          <p:nvPr>
            <p:ph type="body" sz="quarter" idx="11"/>
          </p:nvPr>
        </p:nvSpPr>
        <p:spPr/>
        <p:txBody>
          <a:bodyPr/>
          <a:lstStyle/>
          <a:p>
            <a:r>
              <a:rPr lang="en-US" altLang="zh-CN" kern="0" dirty="0"/>
              <a:t>PART FOUR</a:t>
            </a:r>
            <a:endParaRPr lang="zh-CN" altLang="en-US" kern="0" dirty="0"/>
          </a:p>
        </p:txBody>
      </p:sp>
      <p:sp>
        <p:nvSpPr>
          <p:cNvPr id="7" name="文本占位符 6"/>
          <p:cNvSpPr>
            <a:spLocks noGrp="1"/>
          </p:cNvSpPr>
          <p:nvPr>
            <p:ph type="body" sz="quarter" idx="12"/>
          </p:nvPr>
        </p:nvSpPr>
        <p:spPr/>
        <p:txBody>
          <a:bodyPr/>
          <a:lstStyle/>
          <a:p>
            <a:r>
              <a:rPr lang="en-US" altLang="zh-CN" dirty="0"/>
              <a:t>4</a:t>
            </a:r>
            <a:endParaRPr lang="zh-CN" altLang="en-US" dirty="0"/>
          </a:p>
        </p:txBody>
      </p:sp>
      <p:sp>
        <p:nvSpPr>
          <p:cNvPr id="12" name="文本占位符 11"/>
          <p:cNvSpPr>
            <a:spLocks noGrp="1"/>
          </p:cNvSpPr>
          <p:nvPr>
            <p:ph type="body" sz="quarter" idx="13"/>
          </p:nvPr>
        </p:nvSpPr>
        <p:spPr/>
        <p:txBody>
          <a:bodyPr/>
          <a:lstStyle/>
          <a:p>
            <a:r>
              <a:rPr lang="en-US" altLang="zh-CN" dirty="0"/>
              <a:t>Reflection</a:t>
            </a:r>
            <a:endParaRPr lang="zh-CN" altLang="en-US" dirty="0"/>
          </a:p>
        </p:txBody>
      </p:sp>
    </p:spTree>
    <p:extLst>
      <p:ext uri="{BB962C8B-B14F-4D97-AF65-F5344CB8AC3E}">
        <p14:creationId xmlns:p14="http://schemas.microsoft.com/office/powerpoint/2010/main" val="15347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边形 27"/>
          <p:cNvSpPr/>
          <p:nvPr/>
        </p:nvSpPr>
        <p:spPr>
          <a:xfrm>
            <a:off x="815417" y="1508787"/>
            <a:ext cx="10525631"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01</a:t>
            </a:r>
            <a:endParaRPr lang="zh-CN" altLang="en-US" sz="2133" kern="0">
              <a:solidFill>
                <a:schemeClr val="bg1"/>
              </a:solidFill>
              <a:latin typeface="+mj-lt"/>
            </a:endParaRPr>
          </a:p>
        </p:txBody>
      </p:sp>
      <p:sp>
        <p:nvSpPr>
          <p:cNvPr id="29" name="五边形 28"/>
          <p:cNvSpPr/>
          <p:nvPr/>
        </p:nvSpPr>
        <p:spPr>
          <a:xfrm>
            <a:off x="3446823" y="1927802"/>
            <a:ext cx="7894224" cy="42004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02</a:t>
            </a:r>
            <a:endParaRPr lang="zh-CN" altLang="en-US" sz="2133" kern="0">
              <a:solidFill>
                <a:schemeClr val="bg1"/>
              </a:solidFill>
              <a:latin typeface="+mj-lt"/>
            </a:endParaRPr>
          </a:p>
        </p:txBody>
      </p:sp>
      <p:sp>
        <p:nvSpPr>
          <p:cNvPr id="31" name="五边形 30"/>
          <p:cNvSpPr/>
          <p:nvPr/>
        </p:nvSpPr>
        <p:spPr>
          <a:xfrm>
            <a:off x="6078230" y="2347849"/>
            <a:ext cx="5262815"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03</a:t>
            </a:r>
            <a:endParaRPr lang="zh-CN" altLang="en-US" sz="2133" kern="0">
              <a:solidFill>
                <a:schemeClr val="bg1"/>
              </a:solidFill>
              <a:latin typeface="+mj-lt"/>
            </a:endParaRPr>
          </a:p>
        </p:txBody>
      </p:sp>
      <p:sp>
        <p:nvSpPr>
          <p:cNvPr id="33" name="五边形 32"/>
          <p:cNvSpPr/>
          <p:nvPr/>
        </p:nvSpPr>
        <p:spPr>
          <a:xfrm>
            <a:off x="8709638" y="2767894"/>
            <a:ext cx="2631407" cy="42004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04</a:t>
            </a:r>
            <a:endParaRPr lang="zh-CN" altLang="en-US" sz="2133" kern="0">
              <a:solidFill>
                <a:schemeClr val="bg1"/>
              </a:solidFill>
              <a:latin typeface="+mj-lt"/>
            </a:endParaRPr>
          </a:p>
        </p:txBody>
      </p:sp>
      <p:sp>
        <p:nvSpPr>
          <p:cNvPr id="34" name="矩形 33"/>
          <p:cNvSpPr/>
          <p:nvPr/>
        </p:nvSpPr>
        <p:spPr>
          <a:xfrm>
            <a:off x="755408" y="2703694"/>
            <a:ext cx="2520277" cy="1023742"/>
          </a:xfrm>
          <a:prstGeom prst="rect">
            <a:avLst/>
          </a:prstGeom>
        </p:spPr>
        <p:txBody>
          <a:bodyPr wrap="square">
            <a:spAutoFit/>
          </a:bodyPr>
          <a:lstStyle/>
          <a:p>
            <a:pPr defTabSz="1219170">
              <a:lnSpc>
                <a:spcPct val="150000"/>
              </a:lnSpc>
            </a:pPr>
            <a:r>
              <a:rPr lang="en-US" altLang="zh-CN" sz="1400" kern="0" dirty="0">
                <a:solidFill>
                  <a:schemeClr val="tx1">
                    <a:lumMod val="65000"/>
                    <a:lumOff val="35000"/>
                  </a:schemeClr>
                </a:solidFill>
                <a:latin typeface="+mn-ea"/>
              </a:rPr>
              <a:t>Did not consider defense, resulting in too aggressive card strategy</a:t>
            </a:r>
            <a:endParaRPr lang="zh-CN" altLang="en-US" sz="1400" kern="0" dirty="0">
              <a:solidFill>
                <a:schemeClr val="tx1">
                  <a:lumMod val="65000"/>
                  <a:lumOff val="35000"/>
                </a:schemeClr>
              </a:solidFill>
              <a:latin typeface="+mn-ea"/>
            </a:endParaRPr>
          </a:p>
        </p:txBody>
      </p:sp>
      <p:sp>
        <p:nvSpPr>
          <p:cNvPr id="36" name="矩形 35"/>
          <p:cNvSpPr/>
          <p:nvPr/>
        </p:nvSpPr>
        <p:spPr>
          <a:xfrm>
            <a:off x="755407" y="2178538"/>
            <a:ext cx="2520277" cy="379656"/>
          </a:xfrm>
          <a:prstGeom prst="rect">
            <a:avLst/>
          </a:prstGeom>
        </p:spPr>
        <p:txBody>
          <a:bodyPr wrap="square">
            <a:spAutoFit/>
          </a:bodyPr>
          <a:lstStyle/>
          <a:p>
            <a:pPr defTabSz="1219170"/>
            <a:r>
              <a:rPr lang="en-US" altLang="zh-CN" sz="1867" b="1" kern="0" dirty="0">
                <a:solidFill>
                  <a:schemeClr val="accent1">
                    <a:lumMod val="75000"/>
                  </a:schemeClr>
                </a:solidFill>
              </a:rPr>
              <a:t>No </a:t>
            </a:r>
            <a:r>
              <a:rPr lang="en-US" altLang="zh-CN" sz="1867" b="1" kern="0" dirty="0" err="1">
                <a:solidFill>
                  <a:schemeClr val="accent1">
                    <a:lumMod val="75000"/>
                  </a:schemeClr>
                </a:solidFill>
              </a:rPr>
              <a:t>Defence</a:t>
            </a:r>
            <a:endParaRPr lang="zh-CN" altLang="en-US" sz="1867" b="1" kern="0" dirty="0">
              <a:solidFill>
                <a:schemeClr val="accent1">
                  <a:lumMod val="75000"/>
                </a:schemeClr>
              </a:solidFill>
            </a:endParaRPr>
          </a:p>
        </p:txBody>
      </p:sp>
      <p:sp>
        <p:nvSpPr>
          <p:cNvPr id="38" name="矩形 37"/>
          <p:cNvSpPr/>
          <p:nvPr/>
        </p:nvSpPr>
        <p:spPr>
          <a:xfrm>
            <a:off x="6096003" y="3380803"/>
            <a:ext cx="2520277" cy="700192"/>
          </a:xfrm>
          <a:prstGeom prst="rect">
            <a:avLst/>
          </a:prstGeom>
        </p:spPr>
        <p:txBody>
          <a:bodyPr wrap="square">
            <a:spAutoFit/>
          </a:bodyPr>
          <a:lstStyle/>
          <a:p>
            <a:pPr defTabSz="1219170">
              <a:lnSpc>
                <a:spcPct val="150000"/>
              </a:lnSpc>
            </a:pPr>
            <a:r>
              <a:rPr lang="en-US" altLang="zh-CN" sz="1400" b="0" i="0" dirty="0">
                <a:solidFill>
                  <a:srgbClr val="000000"/>
                </a:solidFill>
                <a:effectLst/>
                <a:latin typeface="Roboto"/>
              </a:rPr>
              <a:t>There is no special card type, such as seven pairs</a:t>
            </a:r>
            <a:endParaRPr lang="zh-CN" altLang="en-US" sz="1400" kern="0" dirty="0">
              <a:solidFill>
                <a:schemeClr val="tx1">
                  <a:lumMod val="65000"/>
                  <a:lumOff val="35000"/>
                </a:schemeClr>
              </a:solidFill>
              <a:latin typeface="+mn-ea"/>
            </a:endParaRPr>
          </a:p>
        </p:txBody>
      </p:sp>
      <p:sp>
        <p:nvSpPr>
          <p:cNvPr id="39" name="矩形 38"/>
          <p:cNvSpPr/>
          <p:nvPr/>
        </p:nvSpPr>
        <p:spPr>
          <a:xfrm>
            <a:off x="6096002" y="2948947"/>
            <a:ext cx="2520277" cy="379656"/>
          </a:xfrm>
          <a:prstGeom prst="rect">
            <a:avLst/>
          </a:prstGeom>
        </p:spPr>
        <p:txBody>
          <a:bodyPr wrap="square">
            <a:spAutoFit/>
          </a:bodyPr>
          <a:lstStyle/>
          <a:p>
            <a:pPr defTabSz="1219170"/>
            <a:r>
              <a:rPr lang="en-US" altLang="zh-CN" sz="1867" b="1" kern="0" dirty="0">
                <a:solidFill>
                  <a:schemeClr val="accent1">
                    <a:lumMod val="75000"/>
                  </a:schemeClr>
                </a:solidFill>
              </a:rPr>
              <a:t>Card Type</a:t>
            </a:r>
            <a:endParaRPr lang="zh-CN" altLang="en-US" sz="1867" b="1" kern="0" dirty="0">
              <a:solidFill>
                <a:schemeClr val="accent1">
                  <a:lumMod val="75000"/>
                </a:schemeClr>
              </a:solidFill>
            </a:endParaRPr>
          </a:p>
        </p:txBody>
      </p:sp>
      <p:sp>
        <p:nvSpPr>
          <p:cNvPr id="40" name="矩形 39"/>
          <p:cNvSpPr/>
          <p:nvPr/>
        </p:nvSpPr>
        <p:spPr>
          <a:xfrm>
            <a:off x="3395703" y="3042248"/>
            <a:ext cx="2520277" cy="700192"/>
          </a:xfrm>
          <a:prstGeom prst="rect">
            <a:avLst/>
          </a:prstGeom>
        </p:spPr>
        <p:txBody>
          <a:bodyPr wrap="square">
            <a:spAutoFit/>
          </a:bodyPr>
          <a:lstStyle/>
          <a:p>
            <a:pPr defTabSz="1219170">
              <a:lnSpc>
                <a:spcPct val="150000"/>
              </a:lnSpc>
            </a:pPr>
            <a:r>
              <a:rPr lang="en-US" altLang="zh-CN" sz="1400" b="0" i="0" dirty="0">
                <a:solidFill>
                  <a:srgbClr val="000000"/>
                </a:solidFill>
                <a:effectLst/>
                <a:latin typeface="Roboto"/>
              </a:rPr>
              <a:t>Occasionally time out when facing complex situations</a:t>
            </a:r>
            <a:endParaRPr lang="zh-CN" altLang="en-US" sz="1400" kern="0" dirty="0">
              <a:solidFill>
                <a:schemeClr val="tx1">
                  <a:lumMod val="65000"/>
                  <a:lumOff val="35000"/>
                </a:schemeClr>
              </a:solidFill>
              <a:latin typeface="+mn-ea"/>
            </a:endParaRPr>
          </a:p>
        </p:txBody>
      </p:sp>
      <p:sp>
        <p:nvSpPr>
          <p:cNvPr id="42" name="矩形 41"/>
          <p:cNvSpPr/>
          <p:nvPr/>
        </p:nvSpPr>
        <p:spPr>
          <a:xfrm>
            <a:off x="3395702" y="2598585"/>
            <a:ext cx="2520277" cy="379656"/>
          </a:xfrm>
          <a:prstGeom prst="rect">
            <a:avLst/>
          </a:prstGeom>
        </p:spPr>
        <p:txBody>
          <a:bodyPr wrap="square">
            <a:spAutoFit/>
          </a:bodyPr>
          <a:lstStyle/>
          <a:p>
            <a:pPr defTabSz="1219170"/>
            <a:r>
              <a:rPr lang="en-US" altLang="zh-CN" sz="1867" b="1" kern="0" dirty="0">
                <a:solidFill>
                  <a:schemeClr val="accent1">
                    <a:lumMod val="60000"/>
                    <a:lumOff val="40000"/>
                  </a:schemeClr>
                </a:solidFill>
              </a:rPr>
              <a:t>Time Limit</a:t>
            </a:r>
          </a:p>
        </p:txBody>
      </p:sp>
      <p:sp>
        <p:nvSpPr>
          <p:cNvPr id="44" name="矩形 43"/>
          <p:cNvSpPr/>
          <p:nvPr/>
        </p:nvSpPr>
        <p:spPr>
          <a:xfrm>
            <a:off x="8676290" y="3719356"/>
            <a:ext cx="2520277" cy="1023357"/>
          </a:xfrm>
          <a:prstGeom prst="rect">
            <a:avLst/>
          </a:prstGeom>
        </p:spPr>
        <p:txBody>
          <a:bodyPr wrap="square">
            <a:spAutoFit/>
          </a:bodyPr>
          <a:lstStyle/>
          <a:p>
            <a:pPr defTabSz="1219170">
              <a:lnSpc>
                <a:spcPct val="150000"/>
              </a:lnSpc>
            </a:pPr>
            <a:r>
              <a:rPr lang="en-US" altLang="zh-CN" sz="1400" b="0" i="0" dirty="0">
                <a:solidFill>
                  <a:srgbClr val="000000"/>
                </a:solidFill>
                <a:effectLst/>
                <a:latin typeface="Roboto"/>
              </a:rPr>
              <a:t>Did not estimate the hands based on other people's folds and calls</a:t>
            </a:r>
            <a:endParaRPr lang="zh-CN" altLang="en-US" sz="1400" kern="0" dirty="0">
              <a:solidFill>
                <a:schemeClr val="tx1">
                  <a:lumMod val="65000"/>
                  <a:lumOff val="35000"/>
                </a:schemeClr>
              </a:solidFill>
              <a:latin typeface="+mn-ea"/>
            </a:endParaRPr>
          </a:p>
        </p:txBody>
      </p:sp>
      <p:sp>
        <p:nvSpPr>
          <p:cNvPr id="45" name="矩形 44"/>
          <p:cNvSpPr/>
          <p:nvPr/>
        </p:nvSpPr>
        <p:spPr>
          <a:xfrm>
            <a:off x="8676288" y="3318665"/>
            <a:ext cx="2520277" cy="379656"/>
          </a:xfrm>
          <a:prstGeom prst="rect">
            <a:avLst/>
          </a:prstGeom>
        </p:spPr>
        <p:txBody>
          <a:bodyPr wrap="square">
            <a:spAutoFit/>
          </a:bodyPr>
          <a:lstStyle/>
          <a:p>
            <a:pPr defTabSz="1219170"/>
            <a:r>
              <a:rPr lang="en-US" altLang="zh-CN" sz="1867" b="1" kern="0" dirty="0">
                <a:solidFill>
                  <a:schemeClr val="accent1">
                    <a:lumMod val="60000"/>
                    <a:lumOff val="40000"/>
                  </a:schemeClr>
                </a:solidFill>
              </a:rPr>
              <a:t>Hands estimate</a:t>
            </a:r>
            <a:endParaRPr lang="zh-CN" altLang="en-US" sz="1867" b="1" kern="0" dirty="0">
              <a:solidFill>
                <a:schemeClr val="accent1">
                  <a:lumMod val="60000"/>
                  <a:lumOff val="40000"/>
                </a:schemeClr>
              </a:solidFill>
            </a:endParaRPr>
          </a:p>
        </p:txBody>
      </p:sp>
      <p:cxnSp>
        <p:nvCxnSpPr>
          <p:cNvPr id="48" name="直接连接符 47"/>
          <p:cNvCxnSpPr/>
          <p:nvPr/>
        </p:nvCxnSpPr>
        <p:spPr>
          <a:xfrm>
            <a:off x="3275687" y="3239040"/>
            <a:ext cx="0" cy="18701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975987" y="3729034"/>
            <a:ext cx="0" cy="13801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16280" y="4119466"/>
            <a:ext cx="0" cy="9897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文本占位符 7"/>
          <p:cNvSpPr>
            <a:spLocks noGrp="1"/>
          </p:cNvSpPr>
          <p:nvPr>
            <p:ph type="body" sz="quarter" idx="15"/>
          </p:nvPr>
        </p:nvSpPr>
        <p:spPr>
          <a:xfrm>
            <a:off x="695402" y="57750"/>
            <a:ext cx="7928834" cy="584775"/>
          </a:xfrm>
        </p:spPr>
        <p:txBody>
          <a:bodyPr/>
          <a:lstStyle/>
          <a:p>
            <a:r>
              <a:rPr lang="en-US" altLang="zh-CN" dirty="0"/>
              <a:t>Reflection</a:t>
            </a:r>
            <a:endParaRPr lang="zh-CN" altLang="en-US" dirty="0"/>
          </a:p>
        </p:txBody>
      </p:sp>
    </p:spTree>
    <p:extLst>
      <p:ext uri="{BB962C8B-B14F-4D97-AF65-F5344CB8AC3E}">
        <p14:creationId xmlns:p14="http://schemas.microsoft.com/office/powerpoint/2010/main" val="296087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57792" y="-7642582"/>
            <a:ext cx="5675952" cy="92165"/>
            <a:chOff x="566555" y="877035"/>
            <a:chExt cx="2340260" cy="164545"/>
          </a:xfrm>
        </p:grpSpPr>
        <p:sp>
          <p:nvSpPr>
            <p:cNvPr id="20" name="矩形 19"/>
            <p:cNvSpPr/>
            <p:nvPr/>
          </p:nvSpPr>
          <p:spPr>
            <a:xfrm>
              <a:off x="566555" y="877035"/>
              <a:ext cx="585065" cy="164545"/>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1" name="矩形 20"/>
            <p:cNvSpPr/>
            <p:nvPr/>
          </p:nvSpPr>
          <p:spPr>
            <a:xfrm>
              <a:off x="1151620" y="877035"/>
              <a:ext cx="585065" cy="164545"/>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2" name="矩形 21"/>
            <p:cNvSpPr/>
            <p:nvPr/>
          </p:nvSpPr>
          <p:spPr>
            <a:xfrm>
              <a:off x="1736685" y="877035"/>
              <a:ext cx="585065" cy="164545"/>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3" name="矩形 22"/>
            <p:cNvSpPr/>
            <p:nvPr/>
          </p:nvSpPr>
          <p:spPr>
            <a:xfrm>
              <a:off x="2321750" y="877035"/>
              <a:ext cx="585065" cy="164545"/>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grpSp>
      <p:sp>
        <p:nvSpPr>
          <p:cNvPr id="28" name="TextBox 27"/>
          <p:cNvSpPr txBox="1"/>
          <p:nvPr/>
        </p:nvSpPr>
        <p:spPr>
          <a:xfrm>
            <a:off x="2165333" y="-8371200"/>
            <a:ext cx="7860873" cy="666786"/>
          </a:xfrm>
          <a:prstGeom prst="rect">
            <a:avLst/>
          </a:prstGeom>
          <a:noFill/>
          <a:effectLst/>
        </p:spPr>
        <p:txBody>
          <a:bodyPr wrap="square" rtlCol="0">
            <a:spAutoFit/>
          </a:bodyPr>
          <a:lstStyle/>
          <a:p>
            <a:pPr algn="ctr" defTabSz="1219170"/>
            <a:r>
              <a:rPr lang="en-US" altLang="zh-CN" sz="3733" kern="0">
                <a:solidFill>
                  <a:srgbClr val="1A7BAE"/>
                </a:solidFill>
              </a:rPr>
              <a:t>THANKS</a:t>
            </a:r>
            <a:r>
              <a:rPr lang="en-US" altLang="zh-CN" sz="3733" kern="0">
                <a:solidFill>
                  <a:srgbClr val="BF3420"/>
                </a:solidFill>
              </a:rPr>
              <a:t> </a:t>
            </a:r>
            <a:r>
              <a:rPr lang="en-US" altLang="zh-CN" sz="3733" kern="0">
                <a:solidFill>
                  <a:srgbClr val="95BC49"/>
                </a:solidFill>
              </a:rPr>
              <a:t>FOR</a:t>
            </a:r>
            <a:r>
              <a:rPr lang="zh-CN" altLang="en-US" sz="3733" kern="0">
                <a:solidFill>
                  <a:srgbClr val="1A7BAE"/>
                </a:solidFill>
              </a:rPr>
              <a:t> </a:t>
            </a:r>
            <a:r>
              <a:rPr lang="en-US" altLang="zh-CN" sz="3733" kern="0">
                <a:solidFill>
                  <a:srgbClr val="FDA907"/>
                </a:solidFill>
              </a:rPr>
              <a:t>YOUR</a:t>
            </a:r>
            <a:r>
              <a:rPr lang="en-US" altLang="zh-CN" sz="3733" kern="0">
                <a:solidFill>
                  <a:srgbClr val="1A7BAE"/>
                </a:solidFill>
              </a:rPr>
              <a:t> </a:t>
            </a:r>
            <a:r>
              <a:rPr lang="en-US" altLang="zh-CN" sz="3733" kern="0">
                <a:solidFill>
                  <a:srgbClr val="BF3420"/>
                </a:solidFill>
              </a:rPr>
              <a:t>WATCHING</a:t>
            </a:r>
          </a:p>
        </p:txBody>
      </p:sp>
      <p:sp>
        <p:nvSpPr>
          <p:cNvPr id="29" name="矩形 28"/>
          <p:cNvSpPr/>
          <p:nvPr/>
        </p:nvSpPr>
        <p:spPr>
          <a:xfrm>
            <a:off x="2705391" y="-7503108"/>
            <a:ext cx="6780755" cy="707758"/>
          </a:xfrm>
          <a:prstGeom prst="rect">
            <a:avLst/>
          </a:prstGeom>
        </p:spPr>
        <p:txBody>
          <a:bodyPr wrap="square">
            <a:spAutoFit/>
          </a:bodyPr>
          <a:lstStyle/>
          <a:p>
            <a:pPr algn="ctr" defTabSz="1219170">
              <a:lnSpc>
                <a:spcPct val="150000"/>
              </a:lnSpc>
            </a:pPr>
            <a:r>
              <a:rPr lang="en-US" altLang="zh-CN" sz="1333" kern="0" dirty="0">
                <a:solidFill>
                  <a:schemeClr val="tx1">
                    <a:lumMod val="50000"/>
                    <a:lumOff val="50000"/>
                  </a:schemeClr>
                </a:solidFill>
              </a:rPr>
              <a:t>Lorem Ipsum Dolor Sit </a:t>
            </a:r>
            <a:r>
              <a:rPr lang="en-US" altLang="zh-CN" sz="1333" kern="0" dirty="0" err="1">
                <a:solidFill>
                  <a:schemeClr val="tx1">
                    <a:lumMod val="50000"/>
                    <a:lumOff val="50000"/>
                  </a:schemeClr>
                </a:solidFill>
              </a:rPr>
              <a:t>Er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Elit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Lamet</a:t>
            </a:r>
            <a:r>
              <a:rPr lang="en-US" altLang="zh-CN" sz="1333" kern="0" dirty="0">
                <a:solidFill>
                  <a:schemeClr val="tx1">
                    <a:lumMod val="50000"/>
                    <a:lumOff val="50000"/>
                  </a:schemeClr>
                </a:solidFill>
              </a:rPr>
              <a:t>, Consectetaur </a:t>
            </a:r>
            <a:r>
              <a:rPr lang="en-US" altLang="zh-CN" sz="1333" kern="0" dirty="0" err="1">
                <a:solidFill>
                  <a:schemeClr val="tx1">
                    <a:lumMod val="50000"/>
                    <a:lumOff val="50000"/>
                  </a:schemeClr>
                </a:solidFill>
              </a:rPr>
              <a:t>Cillium</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Adipisicing</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Pecu</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Sed</a:t>
            </a:r>
            <a:r>
              <a:rPr lang="en-US" altLang="zh-CN" sz="1333" kern="0" dirty="0">
                <a:solidFill>
                  <a:schemeClr val="tx1">
                    <a:lumMod val="50000"/>
                    <a:lumOff val="50000"/>
                  </a:schemeClr>
                </a:solidFill>
              </a:rPr>
              <a:t> Do </a:t>
            </a:r>
            <a:r>
              <a:rPr lang="en-US" altLang="zh-CN" sz="1333" kern="0" dirty="0" err="1">
                <a:solidFill>
                  <a:schemeClr val="tx1">
                    <a:lumMod val="50000"/>
                    <a:lumOff val="50000"/>
                  </a:schemeClr>
                </a:solidFill>
              </a:rPr>
              <a:t>Eiusmod</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Tempor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Incididunt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Ut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Labore</a:t>
            </a:r>
            <a:r>
              <a:rPr lang="en-US" altLang="zh-CN" sz="1333" kern="0" dirty="0">
                <a:solidFill>
                  <a:schemeClr val="tx1">
                    <a:lumMod val="50000"/>
                    <a:lumOff val="50000"/>
                  </a:schemeClr>
                </a:solidFill>
              </a:rPr>
              <a:t> Et </a:t>
            </a:r>
            <a:r>
              <a:rPr lang="en-US" altLang="zh-CN" sz="1333" kern="0" dirty="0" err="1">
                <a:solidFill>
                  <a:schemeClr val="tx1">
                    <a:lumMod val="50000"/>
                    <a:lumOff val="50000"/>
                  </a:schemeClr>
                </a:solidFill>
              </a:rPr>
              <a:t>Dolore</a:t>
            </a:r>
            <a:r>
              <a:rPr lang="en-US" altLang="zh-CN" sz="1333" kern="0" dirty="0">
                <a:solidFill>
                  <a:schemeClr val="tx1">
                    <a:lumMod val="50000"/>
                    <a:lumOff val="50000"/>
                  </a:schemeClr>
                </a:solidFill>
              </a:rPr>
              <a:t> Magna </a:t>
            </a:r>
            <a:r>
              <a:rPr lang="en-US" altLang="zh-CN" sz="1333" kern="0" dirty="0" err="1">
                <a:solidFill>
                  <a:schemeClr val="tx1">
                    <a:lumMod val="50000"/>
                    <a:lumOff val="50000"/>
                  </a:schemeClr>
                </a:solidFill>
              </a:rPr>
              <a:t>Aliqua</a:t>
            </a:r>
            <a:r>
              <a:rPr lang="en-US" altLang="zh-CN" sz="1333" kern="0" dirty="0">
                <a:solidFill>
                  <a:schemeClr val="tx1">
                    <a:lumMod val="50000"/>
                    <a:lumOff val="50000"/>
                  </a:schemeClr>
                </a:solidFill>
              </a:rPr>
              <a:t>. </a:t>
            </a:r>
          </a:p>
        </p:txBody>
      </p:sp>
      <p:sp>
        <p:nvSpPr>
          <p:cNvPr id="2" name="文本占位符 1"/>
          <p:cNvSpPr>
            <a:spLocks noGrp="1"/>
          </p:cNvSpPr>
          <p:nvPr>
            <p:ph type="body" sz="quarter" idx="10"/>
          </p:nvPr>
        </p:nvSpPr>
        <p:spPr/>
        <p:txBody>
          <a:bodyPr/>
          <a:lstStyle/>
          <a:p>
            <a:r>
              <a:rPr lang="en-US" altLang="zh-CN" dirty="0"/>
              <a:t>Thank you</a:t>
            </a:r>
            <a:endParaRPr lang="zh-CN" altLang="en-US" dirty="0"/>
          </a:p>
        </p:txBody>
      </p:sp>
    </p:spTree>
    <p:extLst>
      <p:ext uri="{BB962C8B-B14F-4D97-AF65-F5344CB8AC3E}">
        <p14:creationId xmlns:p14="http://schemas.microsoft.com/office/powerpoint/2010/main" val="15363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a:t>Content</a:t>
            </a:r>
            <a:endParaRPr lang="zh-CN" altLang="en-US" dirty="0"/>
          </a:p>
        </p:txBody>
      </p:sp>
      <p:sp>
        <p:nvSpPr>
          <p:cNvPr id="4" name="文本占位符 3"/>
          <p:cNvSpPr>
            <a:spLocks noGrp="1"/>
          </p:cNvSpPr>
          <p:nvPr>
            <p:ph type="body" sz="quarter" idx="13"/>
          </p:nvPr>
        </p:nvSpPr>
        <p:spPr/>
        <p:txBody>
          <a:bodyPr/>
          <a:lstStyle/>
          <a:p>
            <a:r>
              <a:rPr lang="en-US" altLang="zh-CN" dirty="0"/>
              <a:t>Background</a:t>
            </a:r>
            <a:endParaRPr lang="zh-CN" altLang="en-US" dirty="0"/>
          </a:p>
        </p:txBody>
      </p:sp>
      <p:sp>
        <p:nvSpPr>
          <p:cNvPr id="5" name="文本占位符 4"/>
          <p:cNvSpPr>
            <a:spLocks noGrp="1"/>
          </p:cNvSpPr>
          <p:nvPr>
            <p:ph type="body" sz="quarter" idx="14"/>
          </p:nvPr>
        </p:nvSpPr>
        <p:spPr/>
        <p:txBody>
          <a:bodyPr/>
          <a:lstStyle/>
          <a:p>
            <a:r>
              <a:rPr lang="en-US" altLang="zh-CN" dirty="0"/>
              <a:t>1</a:t>
            </a:r>
            <a:endParaRPr lang="zh-CN" altLang="en-US" dirty="0"/>
          </a:p>
        </p:txBody>
      </p:sp>
      <p:sp>
        <p:nvSpPr>
          <p:cNvPr id="6" name="文本占位符 5"/>
          <p:cNvSpPr>
            <a:spLocks noGrp="1"/>
          </p:cNvSpPr>
          <p:nvPr>
            <p:ph type="body" sz="quarter" idx="15"/>
          </p:nvPr>
        </p:nvSpPr>
        <p:spPr>
          <a:xfrm>
            <a:off x="1628247" y="2599733"/>
            <a:ext cx="3367087" cy="400110"/>
          </a:xfrm>
        </p:spPr>
        <p:txBody>
          <a:bodyPr/>
          <a:lstStyle/>
          <a:p>
            <a:r>
              <a:rPr lang="en-US" altLang="zh-CN" dirty="0"/>
              <a:t>Design ideas</a:t>
            </a:r>
            <a:endParaRPr lang="zh-CN" altLang="en-US" dirty="0"/>
          </a:p>
        </p:txBody>
      </p:sp>
      <p:sp>
        <p:nvSpPr>
          <p:cNvPr id="7" name="文本占位符 6"/>
          <p:cNvSpPr>
            <a:spLocks noGrp="1"/>
          </p:cNvSpPr>
          <p:nvPr>
            <p:ph type="body" sz="quarter" idx="16"/>
          </p:nvPr>
        </p:nvSpPr>
        <p:spPr/>
        <p:txBody>
          <a:bodyPr/>
          <a:lstStyle/>
          <a:p>
            <a:r>
              <a:rPr lang="en-US" altLang="zh-CN" dirty="0"/>
              <a:t>2</a:t>
            </a:r>
            <a:endParaRPr lang="zh-CN" altLang="en-US" dirty="0"/>
          </a:p>
        </p:txBody>
      </p:sp>
      <p:sp>
        <p:nvSpPr>
          <p:cNvPr id="8" name="文本占位符 7"/>
          <p:cNvSpPr>
            <a:spLocks noGrp="1"/>
          </p:cNvSpPr>
          <p:nvPr>
            <p:ph type="body" sz="quarter" idx="17"/>
          </p:nvPr>
        </p:nvSpPr>
        <p:spPr>
          <a:xfrm>
            <a:off x="1628247" y="3800847"/>
            <a:ext cx="3367087" cy="400110"/>
          </a:xfrm>
        </p:spPr>
        <p:txBody>
          <a:bodyPr/>
          <a:lstStyle/>
          <a:p>
            <a:r>
              <a:rPr lang="en-US" altLang="zh-CN" dirty="0"/>
              <a:t>Result</a:t>
            </a:r>
            <a:endParaRPr lang="zh-CN" altLang="en-US" dirty="0"/>
          </a:p>
        </p:txBody>
      </p:sp>
      <p:sp>
        <p:nvSpPr>
          <p:cNvPr id="9" name="文本占位符 8"/>
          <p:cNvSpPr>
            <a:spLocks noGrp="1"/>
          </p:cNvSpPr>
          <p:nvPr>
            <p:ph type="body" sz="quarter" idx="18"/>
          </p:nvPr>
        </p:nvSpPr>
        <p:spPr/>
        <p:txBody>
          <a:bodyPr/>
          <a:lstStyle/>
          <a:p>
            <a:r>
              <a:rPr lang="en-US" altLang="zh-CN" dirty="0"/>
              <a:t>3</a:t>
            </a:r>
            <a:endParaRPr lang="zh-CN" altLang="en-US" dirty="0"/>
          </a:p>
        </p:txBody>
      </p:sp>
      <p:sp>
        <p:nvSpPr>
          <p:cNvPr id="10" name="文本占位符 9"/>
          <p:cNvSpPr>
            <a:spLocks noGrp="1"/>
          </p:cNvSpPr>
          <p:nvPr>
            <p:ph type="body" sz="quarter" idx="19"/>
          </p:nvPr>
        </p:nvSpPr>
        <p:spPr>
          <a:xfrm>
            <a:off x="1628247" y="5001961"/>
            <a:ext cx="3367087" cy="400110"/>
          </a:xfrm>
        </p:spPr>
        <p:txBody>
          <a:bodyPr/>
          <a:lstStyle/>
          <a:p>
            <a:r>
              <a:rPr lang="en-US" altLang="zh-CN" dirty="0"/>
              <a:t>Reflection</a:t>
            </a:r>
            <a:endParaRPr lang="zh-CN" altLang="en-US" dirty="0"/>
          </a:p>
        </p:txBody>
      </p:sp>
      <p:sp>
        <p:nvSpPr>
          <p:cNvPr id="16" name="文本占位符 15"/>
          <p:cNvSpPr>
            <a:spLocks noGrp="1"/>
          </p:cNvSpPr>
          <p:nvPr>
            <p:ph type="body" sz="quarter" idx="20"/>
          </p:nvPr>
        </p:nvSpPr>
        <p:spPr/>
        <p:txBody>
          <a:bodyPr/>
          <a:lstStyle/>
          <a:p>
            <a:r>
              <a:rPr lang="en-US" altLang="zh-CN" dirty="0"/>
              <a:t>4</a:t>
            </a:r>
            <a:endParaRPr lang="zh-CN" altLang="en-US" dirty="0"/>
          </a:p>
        </p:txBody>
      </p:sp>
    </p:spTree>
    <p:extLst>
      <p:ext uri="{BB962C8B-B14F-4D97-AF65-F5344CB8AC3E}">
        <p14:creationId xmlns:p14="http://schemas.microsoft.com/office/powerpoint/2010/main" val="365995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文本占位符 9"/>
          <p:cNvSpPr>
            <a:spLocks noGrp="1"/>
          </p:cNvSpPr>
          <p:nvPr>
            <p:ph type="body" sz="quarter" idx="11"/>
          </p:nvPr>
        </p:nvSpPr>
        <p:spPr>
          <a:xfrm>
            <a:off x="5194570" y="1826018"/>
            <a:ext cx="6569245" cy="1015663"/>
          </a:xfrm>
        </p:spPr>
        <p:txBody>
          <a:bodyPr/>
          <a:lstStyle/>
          <a:p>
            <a:r>
              <a:rPr lang="en-US" altLang="zh-CN" kern="0" dirty="0"/>
              <a:t>PART ONE</a:t>
            </a:r>
            <a:endParaRPr lang="zh-CN" altLang="en-US" kern="0" dirty="0"/>
          </a:p>
        </p:txBody>
      </p:sp>
      <p:sp>
        <p:nvSpPr>
          <p:cNvPr id="11" name="文本占位符 10"/>
          <p:cNvSpPr>
            <a:spLocks noGrp="1"/>
          </p:cNvSpPr>
          <p:nvPr>
            <p:ph type="body" sz="quarter" idx="12"/>
          </p:nvPr>
        </p:nvSpPr>
        <p:spPr/>
        <p:txBody>
          <a:bodyPr/>
          <a:lstStyle/>
          <a:p>
            <a:r>
              <a:rPr lang="en-US" altLang="zh-CN" dirty="0"/>
              <a:t>1</a:t>
            </a:r>
            <a:endParaRPr lang="zh-CN" altLang="en-US" dirty="0"/>
          </a:p>
        </p:txBody>
      </p:sp>
      <p:sp>
        <p:nvSpPr>
          <p:cNvPr id="12" name="文本占位符 11"/>
          <p:cNvSpPr>
            <a:spLocks noGrp="1"/>
          </p:cNvSpPr>
          <p:nvPr>
            <p:ph type="body" sz="quarter" idx="13"/>
          </p:nvPr>
        </p:nvSpPr>
        <p:spPr>
          <a:xfrm>
            <a:off x="5194570" y="2791947"/>
            <a:ext cx="6569245" cy="1536959"/>
          </a:xfrm>
        </p:spPr>
        <p:txBody>
          <a:bodyPr/>
          <a:lstStyle/>
          <a:p>
            <a:r>
              <a:rPr lang="en-US" altLang="zh-CN" dirty="0"/>
              <a:t>Background</a:t>
            </a:r>
            <a:endParaRPr lang="zh-CN" altLang="en-US" dirty="0"/>
          </a:p>
          <a:p>
            <a:endParaRPr lang="zh-CN" altLang="en-US" dirty="0"/>
          </a:p>
        </p:txBody>
      </p:sp>
    </p:spTree>
    <p:extLst>
      <p:ext uri="{BB962C8B-B14F-4D97-AF65-F5344CB8AC3E}">
        <p14:creationId xmlns:p14="http://schemas.microsoft.com/office/powerpoint/2010/main" val="3618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5"/>
          </p:nvPr>
        </p:nvSpPr>
        <p:spPr/>
        <p:txBody>
          <a:bodyPr/>
          <a:lstStyle/>
          <a:p>
            <a:r>
              <a:rPr lang="en-US" altLang="zh-CN" dirty="0"/>
              <a:t>Background</a:t>
            </a:r>
            <a:endParaRPr lang="zh-CN" altLang="en-US" dirty="0"/>
          </a:p>
        </p:txBody>
      </p:sp>
      <p:sp>
        <p:nvSpPr>
          <p:cNvPr id="4" name="文本框 3">
            <a:extLst>
              <a:ext uri="{FF2B5EF4-FFF2-40B4-BE49-F238E27FC236}">
                <a16:creationId xmlns:a16="http://schemas.microsoft.com/office/drawing/2014/main" id="{731352A0-9F6A-4386-97B6-E1FC2C53CFE4}"/>
              </a:ext>
            </a:extLst>
          </p:cNvPr>
          <p:cNvSpPr txBox="1"/>
          <p:nvPr/>
        </p:nvSpPr>
        <p:spPr>
          <a:xfrm>
            <a:off x="1000125" y="1495425"/>
            <a:ext cx="10467975" cy="3008003"/>
          </a:xfrm>
          <a:prstGeom prst="rect">
            <a:avLst/>
          </a:prstGeom>
          <a:noFill/>
        </p:spPr>
        <p:txBody>
          <a:bodyPr wrap="square" rtlCol="0">
            <a:spAutoFit/>
          </a:bodyPr>
          <a:lstStyle/>
          <a:p>
            <a:pPr>
              <a:lnSpc>
                <a:spcPct val="130000"/>
              </a:lnSpc>
              <a:spcBef>
                <a:spcPts val="600"/>
              </a:spcBef>
            </a:pPr>
            <a:r>
              <a:rPr lang="en-US" altLang="zh-CN" sz="2000" b="0" i="0" dirty="0">
                <a:solidFill>
                  <a:srgbClr val="333333"/>
                </a:solidFill>
                <a:effectLst/>
                <a:latin typeface="Microsoft YaHei" panose="020B0503020204020204" pitchFamily="34" charset="-122"/>
                <a:ea typeface="Microsoft YaHei" panose="020B0503020204020204" pitchFamily="34" charset="-122"/>
              </a:rPr>
              <a:t>Mahjong is a four-player imperfect information game that originated in China with a long history of more than 3000 years.</a:t>
            </a:r>
          </a:p>
          <a:p>
            <a:pPr>
              <a:lnSpc>
                <a:spcPct val="130000"/>
              </a:lnSpc>
              <a:spcBef>
                <a:spcPts val="600"/>
              </a:spcBef>
            </a:pPr>
            <a:r>
              <a:rPr lang="en-US" altLang="zh-CN" sz="2000" b="0" i="0" dirty="0">
                <a:solidFill>
                  <a:srgbClr val="000000"/>
                </a:solidFill>
                <a:effectLst/>
                <a:latin typeface="Roboto"/>
              </a:rPr>
              <a:t>Different from other competitive mahjong (such as Japanese mahjong), national standard mahjong has a wealth of hand scores and has a minimum success score limit. In addition, the winner can get points from the other three people, and the penalty for calling cards is relatively small, which leads to more encouraging offenses overall.</a:t>
            </a:r>
          </a:p>
          <a:p>
            <a:pPr>
              <a:lnSpc>
                <a:spcPct val="130000"/>
              </a:lnSpc>
              <a:spcBef>
                <a:spcPts val="600"/>
              </a:spcBef>
            </a:pPr>
            <a:r>
              <a:rPr lang="en-US" altLang="zh-CN" sz="2000" kern="0" dirty="0">
                <a:latin typeface="微软雅黑" panose="020B0503020204020204" pitchFamily="34" charset="-122"/>
                <a:ea typeface="微软雅黑" panose="020B0503020204020204" pitchFamily="34" charset="-122"/>
                <a:cs typeface="+mn-ea"/>
                <a:sym typeface="+mn-lt"/>
              </a:rPr>
              <a:t>In summary, I am designing an AI that is biased towards offense.</a:t>
            </a:r>
            <a:endParaRPr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059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8" name="文本占位符 9"/>
          <p:cNvSpPr>
            <a:spLocks noGrp="1"/>
          </p:cNvSpPr>
          <p:nvPr>
            <p:ph type="body" sz="quarter" idx="11"/>
          </p:nvPr>
        </p:nvSpPr>
        <p:spPr/>
        <p:txBody>
          <a:bodyPr/>
          <a:lstStyle/>
          <a:p>
            <a:r>
              <a:rPr lang="en-US" altLang="zh-CN" kern="0" dirty="0"/>
              <a:t>PART TWO</a:t>
            </a:r>
            <a:endParaRPr lang="zh-CN" altLang="en-US" kern="0" dirty="0"/>
          </a:p>
        </p:txBody>
      </p:sp>
      <p:sp>
        <p:nvSpPr>
          <p:cNvPr id="11" name="文本占位符 10"/>
          <p:cNvSpPr>
            <a:spLocks noGrp="1"/>
          </p:cNvSpPr>
          <p:nvPr>
            <p:ph type="body" sz="quarter" idx="12"/>
          </p:nvPr>
        </p:nvSpPr>
        <p:spPr/>
        <p:txBody>
          <a:bodyPr/>
          <a:lstStyle/>
          <a:p>
            <a:r>
              <a:rPr lang="en-US" altLang="zh-CN" dirty="0"/>
              <a:t>2</a:t>
            </a:r>
            <a:endParaRPr lang="zh-CN" altLang="en-US" dirty="0"/>
          </a:p>
        </p:txBody>
      </p:sp>
      <p:sp>
        <p:nvSpPr>
          <p:cNvPr id="19" name="文本占位符 11"/>
          <p:cNvSpPr>
            <a:spLocks noGrp="1"/>
          </p:cNvSpPr>
          <p:nvPr>
            <p:ph type="body" sz="quarter" idx="13"/>
          </p:nvPr>
        </p:nvSpPr>
        <p:spPr/>
        <p:txBody>
          <a:bodyPr/>
          <a:lstStyle/>
          <a:p>
            <a:r>
              <a:rPr lang="en-US" altLang="zh-CN" dirty="0"/>
              <a:t>Design ideas</a:t>
            </a:r>
            <a:endParaRPr lang="zh-CN" altLang="en-US" dirty="0"/>
          </a:p>
        </p:txBody>
      </p:sp>
    </p:spTree>
    <p:extLst>
      <p:ext uri="{BB962C8B-B14F-4D97-AF65-F5344CB8AC3E}">
        <p14:creationId xmlns:p14="http://schemas.microsoft.com/office/powerpoint/2010/main" val="29648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6023991" y="1360058"/>
            <a:ext cx="0" cy="38404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615944" y="884717"/>
            <a:ext cx="816090" cy="816091"/>
            <a:chOff x="3714631" y="870654"/>
            <a:chExt cx="612068" cy="612068"/>
          </a:xfrm>
          <a:solidFill>
            <a:schemeClr val="accent3">
              <a:lumMod val="60000"/>
              <a:lumOff val="40000"/>
            </a:schemeClr>
          </a:solidFill>
        </p:grpSpPr>
        <p:sp>
          <p:nvSpPr>
            <p:cNvPr id="32" name="椭圆 31"/>
            <p:cNvSpPr/>
            <p:nvPr/>
          </p:nvSpPr>
          <p:spPr>
            <a:xfrm>
              <a:off x="3714631" y="870654"/>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3" name="TextBox 32"/>
            <p:cNvSpPr txBox="1"/>
            <p:nvPr/>
          </p:nvSpPr>
          <p:spPr>
            <a:xfrm>
              <a:off x="3901521" y="1022799"/>
              <a:ext cx="238287" cy="284742"/>
            </a:xfrm>
            <a:prstGeom prst="rect">
              <a:avLst/>
            </a:prstGeom>
            <a:grpFill/>
          </p:spPr>
          <p:txBody>
            <a:bodyPr wrap="none" rtlCol="0">
              <a:spAutoFit/>
            </a:bodyPr>
            <a:lstStyle/>
            <a:p>
              <a:pPr algn="ctr" defTabSz="1219170"/>
              <a:r>
                <a:rPr lang="en-US" altLang="zh-CN" sz="1867" kern="0" dirty="0">
                  <a:solidFill>
                    <a:schemeClr val="bg1"/>
                  </a:solidFill>
                </a:rPr>
                <a:t>1</a:t>
              </a:r>
              <a:endParaRPr lang="zh-CN" altLang="en-US" sz="1867" kern="0" dirty="0">
                <a:solidFill>
                  <a:schemeClr val="bg1"/>
                </a:solidFill>
              </a:endParaRPr>
            </a:p>
          </p:txBody>
        </p:sp>
      </p:grpSp>
      <p:grpSp>
        <p:nvGrpSpPr>
          <p:cNvPr id="34" name="组合 33"/>
          <p:cNvGrpSpPr/>
          <p:nvPr/>
        </p:nvGrpSpPr>
        <p:grpSpPr>
          <a:xfrm>
            <a:off x="5615944" y="2164860"/>
            <a:ext cx="816090" cy="816091"/>
            <a:chOff x="3707904" y="1851670"/>
            <a:chExt cx="612068" cy="612068"/>
          </a:xfrm>
          <a:solidFill>
            <a:schemeClr val="accent3"/>
          </a:solidFill>
        </p:grpSpPr>
        <p:sp>
          <p:nvSpPr>
            <p:cNvPr id="35" name="椭圆 34"/>
            <p:cNvSpPr/>
            <p:nvPr/>
          </p:nvSpPr>
          <p:spPr>
            <a:xfrm>
              <a:off x="3707904" y="1851670"/>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6" name="TextBox 35"/>
            <p:cNvSpPr txBox="1"/>
            <p:nvPr/>
          </p:nvSpPr>
          <p:spPr>
            <a:xfrm>
              <a:off x="3894794" y="2003815"/>
              <a:ext cx="238287" cy="284742"/>
            </a:xfrm>
            <a:prstGeom prst="rect">
              <a:avLst/>
            </a:prstGeom>
            <a:grpFill/>
          </p:spPr>
          <p:txBody>
            <a:bodyPr wrap="none" rtlCol="0">
              <a:spAutoFit/>
            </a:bodyPr>
            <a:lstStyle/>
            <a:p>
              <a:pPr algn="ctr" defTabSz="1219170"/>
              <a:r>
                <a:rPr lang="en-US" altLang="zh-CN" sz="1867" kern="0" dirty="0">
                  <a:solidFill>
                    <a:schemeClr val="bg1"/>
                  </a:solidFill>
                </a:rPr>
                <a:t>2</a:t>
              </a:r>
              <a:endParaRPr lang="zh-CN" altLang="en-US" sz="1867" kern="0" dirty="0">
                <a:solidFill>
                  <a:schemeClr val="bg1"/>
                </a:solidFill>
              </a:endParaRPr>
            </a:p>
          </p:txBody>
        </p:sp>
      </p:grpSp>
      <p:grpSp>
        <p:nvGrpSpPr>
          <p:cNvPr id="37" name="组合 36"/>
          <p:cNvGrpSpPr/>
          <p:nvPr/>
        </p:nvGrpSpPr>
        <p:grpSpPr>
          <a:xfrm>
            <a:off x="5615944" y="3445003"/>
            <a:ext cx="816090" cy="816091"/>
            <a:chOff x="3701177" y="2832686"/>
            <a:chExt cx="612068" cy="612068"/>
          </a:xfrm>
          <a:solidFill>
            <a:schemeClr val="accent3">
              <a:lumMod val="60000"/>
              <a:lumOff val="40000"/>
            </a:schemeClr>
          </a:solidFill>
        </p:grpSpPr>
        <p:sp>
          <p:nvSpPr>
            <p:cNvPr id="38" name="椭圆 37"/>
            <p:cNvSpPr/>
            <p:nvPr/>
          </p:nvSpPr>
          <p:spPr>
            <a:xfrm>
              <a:off x="3701177" y="2832686"/>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9" name="TextBox 38"/>
            <p:cNvSpPr txBox="1"/>
            <p:nvPr/>
          </p:nvSpPr>
          <p:spPr>
            <a:xfrm>
              <a:off x="3888067" y="2984831"/>
              <a:ext cx="238287" cy="284742"/>
            </a:xfrm>
            <a:prstGeom prst="rect">
              <a:avLst/>
            </a:prstGeom>
            <a:grpFill/>
          </p:spPr>
          <p:txBody>
            <a:bodyPr wrap="none" rtlCol="0">
              <a:spAutoFit/>
            </a:bodyPr>
            <a:lstStyle/>
            <a:p>
              <a:pPr algn="ctr" defTabSz="1219170"/>
              <a:r>
                <a:rPr lang="en-US" altLang="zh-CN" sz="1867" kern="0" dirty="0">
                  <a:solidFill>
                    <a:schemeClr val="bg1"/>
                  </a:solidFill>
                </a:rPr>
                <a:t>3</a:t>
              </a:r>
              <a:endParaRPr lang="zh-CN" altLang="en-US" sz="1867" kern="0" dirty="0">
                <a:solidFill>
                  <a:schemeClr val="bg1"/>
                </a:solidFill>
              </a:endParaRPr>
            </a:p>
          </p:txBody>
        </p:sp>
      </p:grpSp>
      <p:grpSp>
        <p:nvGrpSpPr>
          <p:cNvPr id="40" name="组合 39"/>
          <p:cNvGrpSpPr/>
          <p:nvPr/>
        </p:nvGrpSpPr>
        <p:grpSpPr>
          <a:xfrm>
            <a:off x="5615944" y="4725144"/>
            <a:ext cx="816090" cy="816091"/>
            <a:chOff x="3694450" y="3813702"/>
            <a:chExt cx="612068" cy="612068"/>
          </a:xfrm>
          <a:solidFill>
            <a:schemeClr val="accent3"/>
          </a:solidFill>
        </p:grpSpPr>
        <p:sp>
          <p:nvSpPr>
            <p:cNvPr id="41" name="椭圆 40"/>
            <p:cNvSpPr/>
            <p:nvPr/>
          </p:nvSpPr>
          <p:spPr>
            <a:xfrm>
              <a:off x="3694450" y="3813702"/>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2" name="TextBox 41"/>
            <p:cNvSpPr txBox="1"/>
            <p:nvPr/>
          </p:nvSpPr>
          <p:spPr>
            <a:xfrm>
              <a:off x="3881339" y="3965847"/>
              <a:ext cx="238287" cy="284742"/>
            </a:xfrm>
            <a:prstGeom prst="rect">
              <a:avLst/>
            </a:prstGeom>
            <a:grpFill/>
          </p:spPr>
          <p:txBody>
            <a:bodyPr wrap="none" rtlCol="0">
              <a:spAutoFit/>
            </a:bodyPr>
            <a:lstStyle/>
            <a:p>
              <a:pPr algn="ctr" defTabSz="1219170"/>
              <a:r>
                <a:rPr lang="en-US" altLang="zh-CN" sz="1867" kern="0" dirty="0">
                  <a:solidFill>
                    <a:schemeClr val="bg1"/>
                  </a:solidFill>
                </a:rPr>
                <a:t>4</a:t>
              </a:r>
              <a:endParaRPr lang="zh-CN" altLang="en-US" sz="1867" kern="0" dirty="0">
                <a:solidFill>
                  <a:schemeClr val="bg1"/>
                </a:solidFill>
              </a:endParaRPr>
            </a:p>
          </p:txBody>
        </p:sp>
      </p:grpSp>
      <p:sp>
        <p:nvSpPr>
          <p:cNvPr id="44" name="TextBox 43"/>
          <p:cNvSpPr txBox="1"/>
          <p:nvPr/>
        </p:nvSpPr>
        <p:spPr>
          <a:xfrm>
            <a:off x="6624057" y="849565"/>
            <a:ext cx="3888432" cy="1339341"/>
          </a:xfrm>
          <a:prstGeom prst="rect">
            <a:avLst/>
          </a:prstGeom>
          <a:noFill/>
        </p:spPr>
        <p:txBody>
          <a:bodyPr wrap="square" rtlCol="0">
            <a:spAutoFit/>
          </a:bodyPr>
          <a:lstStyle/>
          <a:p>
            <a:pPr defTabSz="1219170">
              <a:lnSpc>
                <a:spcPct val="130000"/>
              </a:lnSpc>
              <a:spcBef>
                <a:spcPts val="800"/>
              </a:spcBef>
            </a:pPr>
            <a:r>
              <a:rPr lang="en-US" altLang="zh-CN" sz="1600" b="0" i="0" dirty="0">
                <a:solidFill>
                  <a:srgbClr val="000000"/>
                </a:solidFill>
                <a:effectLst/>
                <a:latin typeface="Roboto"/>
              </a:rPr>
              <a:t>My AI is based on searching different paths to Hu. First, I will calculate the number of all the currently unknown cards.</a:t>
            </a:r>
          </a:p>
        </p:txBody>
      </p:sp>
      <p:sp>
        <p:nvSpPr>
          <p:cNvPr id="46" name="TextBox 45"/>
          <p:cNvSpPr txBox="1"/>
          <p:nvPr/>
        </p:nvSpPr>
        <p:spPr>
          <a:xfrm>
            <a:off x="6681220" y="3342555"/>
            <a:ext cx="3888432" cy="1339341"/>
          </a:xfrm>
          <a:prstGeom prst="rect">
            <a:avLst/>
          </a:prstGeom>
          <a:noFill/>
        </p:spPr>
        <p:txBody>
          <a:bodyPr wrap="square" rtlCol="0">
            <a:spAutoFit/>
          </a:bodyPr>
          <a:lstStyle/>
          <a:p>
            <a:pPr defTabSz="1219170">
              <a:lnSpc>
                <a:spcPct val="130000"/>
              </a:lnSpc>
              <a:spcBef>
                <a:spcPts val="800"/>
              </a:spcBef>
            </a:pPr>
            <a:r>
              <a:rPr lang="en-US" altLang="zh-CN" sz="1600" b="0" i="0" dirty="0">
                <a:solidFill>
                  <a:srgbClr val="000000"/>
                </a:solidFill>
                <a:effectLst/>
                <a:latin typeface="Roboto"/>
              </a:rPr>
              <a:t>After getting the estimated value, I will try to search for all legal card types that can be obtained by replacing no more than five cards in the current hand</a:t>
            </a:r>
            <a:endParaRPr lang="zh-CN" altLang="en-US" sz="1600" kern="0" dirty="0">
              <a:solidFill>
                <a:schemeClr val="tx1">
                  <a:lumMod val="50000"/>
                  <a:lumOff val="50000"/>
                </a:schemeClr>
              </a:solidFill>
            </a:endParaRPr>
          </a:p>
        </p:txBody>
      </p:sp>
      <p:sp>
        <p:nvSpPr>
          <p:cNvPr id="48" name="TextBox 47"/>
          <p:cNvSpPr txBox="1"/>
          <p:nvPr/>
        </p:nvSpPr>
        <p:spPr>
          <a:xfrm>
            <a:off x="1522747" y="2062412"/>
            <a:ext cx="3888432" cy="1020985"/>
          </a:xfrm>
          <a:prstGeom prst="rect">
            <a:avLst/>
          </a:prstGeom>
          <a:noFill/>
        </p:spPr>
        <p:txBody>
          <a:bodyPr wrap="square" rtlCol="0">
            <a:spAutoFit/>
          </a:bodyPr>
          <a:lstStyle/>
          <a:p>
            <a:pPr algn="r" defTabSz="1219170">
              <a:lnSpc>
                <a:spcPct val="130000"/>
              </a:lnSpc>
              <a:spcBef>
                <a:spcPts val="800"/>
              </a:spcBef>
            </a:pPr>
            <a:r>
              <a:rPr lang="en-US" altLang="zh-CN" sz="1600" b="0" i="0" dirty="0">
                <a:solidFill>
                  <a:srgbClr val="000000"/>
                </a:solidFill>
                <a:effectLst/>
                <a:latin typeface="Roboto"/>
              </a:rPr>
              <a:t>Then I will estimate the distance from the current hand to Hu. This estimate does not consider the Hu score limit.</a:t>
            </a:r>
            <a:endParaRPr lang="zh-CN" altLang="en-US" sz="1600" kern="0" dirty="0">
              <a:solidFill>
                <a:schemeClr val="tx1">
                  <a:lumMod val="50000"/>
                  <a:lumOff val="50000"/>
                </a:schemeClr>
              </a:solidFill>
            </a:endParaRPr>
          </a:p>
        </p:txBody>
      </p:sp>
      <p:sp>
        <p:nvSpPr>
          <p:cNvPr id="50" name="TextBox 49"/>
          <p:cNvSpPr txBox="1"/>
          <p:nvPr/>
        </p:nvSpPr>
        <p:spPr>
          <a:xfrm>
            <a:off x="1518563" y="4622696"/>
            <a:ext cx="3888432" cy="1659429"/>
          </a:xfrm>
          <a:prstGeom prst="rect">
            <a:avLst/>
          </a:prstGeom>
          <a:noFill/>
        </p:spPr>
        <p:txBody>
          <a:bodyPr wrap="square" rtlCol="0">
            <a:spAutoFit/>
          </a:bodyPr>
          <a:lstStyle/>
          <a:p>
            <a:pPr algn="r" defTabSz="1219170">
              <a:lnSpc>
                <a:spcPct val="130000"/>
              </a:lnSpc>
              <a:spcBef>
                <a:spcPts val="800"/>
              </a:spcBef>
            </a:pPr>
            <a:r>
              <a:rPr lang="en-US" altLang="zh-CN" sz="1600" b="0" i="0" dirty="0">
                <a:solidFill>
                  <a:srgbClr val="000000"/>
                </a:solidFill>
                <a:effectLst/>
                <a:latin typeface="Roboto"/>
              </a:rPr>
              <a:t>Finally, by calculating the scores of these card types, the scores are added to the cards discarded in the search process. The card with the highest score in the end is the card played first</a:t>
            </a:r>
            <a:endParaRPr lang="zh-CN" altLang="en-US" sz="1600" kern="0" dirty="0">
              <a:solidFill>
                <a:schemeClr val="tx1">
                  <a:lumMod val="50000"/>
                  <a:lumOff val="50000"/>
                </a:schemeClr>
              </a:solidFill>
            </a:endParaRPr>
          </a:p>
        </p:txBody>
      </p:sp>
      <p:sp>
        <p:nvSpPr>
          <p:cNvPr id="30" name="文本占位符 7"/>
          <p:cNvSpPr>
            <a:spLocks noGrp="1"/>
          </p:cNvSpPr>
          <p:nvPr>
            <p:ph type="body" sz="quarter" idx="15"/>
          </p:nvPr>
        </p:nvSpPr>
        <p:spPr>
          <a:xfrm>
            <a:off x="695402" y="57750"/>
            <a:ext cx="7928834" cy="584775"/>
          </a:xfrm>
        </p:spPr>
        <p:txBody>
          <a:bodyPr/>
          <a:lstStyle/>
          <a:p>
            <a:r>
              <a:rPr lang="en-US" altLang="zh-CN" dirty="0"/>
              <a:t>Design ideas</a:t>
            </a:r>
            <a:endParaRPr lang="zh-CN" altLang="en-US" dirty="0"/>
          </a:p>
        </p:txBody>
      </p:sp>
    </p:spTree>
    <p:extLst>
      <p:ext uri="{BB962C8B-B14F-4D97-AF65-F5344CB8AC3E}">
        <p14:creationId xmlns:p14="http://schemas.microsoft.com/office/powerpoint/2010/main" val="24429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弧形 12"/>
          <p:cNvSpPr/>
          <p:nvPr/>
        </p:nvSpPr>
        <p:spPr>
          <a:xfrm>
            <a:off x="4357463" y="1660724"/>
            <a:ext cx="3312368" cy="3312368"/>
          </a:xfrm>
          <a:prstGeom prst="arc">
            <a:avLst>
              <a:gd name="adj1" fmla="val 10802728"/>
              <a:gd name="adj2" fmla="val 16203320"/>
            </a:avLst>
          </a:prstGeom>
          <a:noFill/>
          <a:ln w="57150" cap="rnd">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cxnSp>
        <p:nvCxnSpPr>
          <p:cNvPr id="14" name="直接连接符 13"/>
          <p:cNvCxnSpPr/>
          <p:nvPr/>
        </p:nvCxnSpPr>
        <p:spPr>
          <a:xfrm>
            <a:off x="5341747" y="3001600"/>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41747" y="3625669"/>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371136" y="1556793"/>
            <a:ext cx="2986501" cy="379656"/>
          </a:xfrm>
          <a:prstGeom prst="rect">
            <a:avLst/>
          </a:prstGeom>
        </p:spPr>
        <p:txBody>
          <a:bodyPr wrap="square">
            <a:spAutoFit/>
          </a:bodyPr>
          <a:lstStyle/>
          <a:p>
            <a:pPr defTabSz="1219170"/>
            <a:r>
              <a:rPr lang="en-US" altLang="zh-CN" sz="1867" b="1" kern="0" dirty="0" err="1">
                <a:solidFill>
                  <a:schemeClr val="accent3">
                    <a:lumMod val="60000"/>
                    <a:lumOff val="40000"/>
                  </a:schemeClr>
                </a:solidFill>
              </a:rPr>
              <a:t>Kezi</a:t>
            </a:r>
            <a:r>
              <a:rPr lang="en-US" altLang="zh-CN" sz="1867" b="1" kern="0" dirty="0">
                <a:solidFill>
                  <a:schemeClr val="accent3">
                    <a:lumMod val="60000"/>
                    <a:lumOff val="40000"/>
                  </a:schemeClr>
                </a:solidFill>
              </a:rPr>
              <a:t>, </a:t>
            </a:r>
            <a:r>
              <a:rPr lang="en-US" altLang="zh-CN" sz="1867" b="1" kern="0" dirty="0" err="1">
                <a:solidFill>
                  <a:schemeClr val="accent3">
                    <a:lumMod val="60000"/>
                    <a:lumOff val="40000"/>
                  </a:schemeClr>
                </a:solidFill>
              </a:rPr>
              <a:t>Shunzi</a:t>
            </a:r>
            <a:r>
              <a:rPr lang="en-US" altLang="zh-CN" sz="1867" b="1" kern="0" dirty="0">
                <a:solidFill>
                  <a:schemeClr val="accent3">
                    <a:lumMod val="60000"/>
                    <a:lumOff val="40000"/>
                  </a:schemeClr>
                </a:solidFill>
              </a:rPr>
              <a:t>, </a:t>
            </a:r>
            <a:r>
              <a:rPr lang="en-US" altLang="zh-CN" sz="1867" b="1" kern="0" dirty="0" err="1">
                <a:solidFill>
                  <a:schemeClr val="accent3">
                    <a:lumMod val="60000"/>
                    <a:lumOff val="40000"/>
                  </a:schemeClr>
                </a:solidFill>
              </a:rPr>
              <a:t>Dazi</a:t>
            </a:r>
            <a:endParaRPr lang="zh-CN" altLang="en-US" sz="1867" b="1" kern="0" dirty="0">
              <a:solidFill>
                <a:schemeClr val="accent3">
                  <a:lumMod val="60000"/>
                  <a:lumOff val="40000"/>
                </a:schemeClr>
              </a:solidFill>
            </a:endParaRPr>
          </a:p>
        </p:txBody>
      </p:sp>
      <p:sp>
        <p:nvSpPr>
          <p:cNvPr id="17" name="TextBox 16"/>
          <p:cNvSpPr txBox="1"/>
          <p:nvPr/>
        </p:nvSpPr>
        <p:spPr>
          <a:xfrm>
            <a:off x="1371135" y="1986517"/>
            <a:ext cx="2524524" cy="1027654"/>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Calculate whether the Hu's card type can be reached within a given distance by maintaining the hand cards to be retained</a:t>
            </a:r>
            <a:endParaRPr lang="zh-CN" altLang="en-US" sz="1200" kern="0" dirty="0">
              <a:solidFill>
                <a:schemeClr val="tx1">
                  <a:lumMod val="50000"/>
                  <a:lumOff val="50000"/>
                </a:schemeClr>
              </a:solidFill>
            </a:endParaRPr>
          </a:p>
        </p:txBody>
      </p:sp>
      <p:grpSp>
        <p:nvGrpSpPr>
          <p:cNvPr id="18" name="组合 17"/>
          <p:cNvGrpSpPr/>
          <p:nvPr/>
        </p:nvGrpSpPr>
        <p:grpSpPr>
          <a:xfrm>
            <a:off x="1285296" y="1967161"/>
            <a:ext cx="3840427" cy="2692947"/>
            <a:chOff x="1079612" y="1507889"/>
            <a:chExt cx="2880320" cy="2019710"/>
          </a:xfrm>
        </p:grpSpPr>
        <p:grpSp>
          <p:nvGrpSpPr>
            <p:cNvPr id="19" name="组合 18"/>
            <p:cNvGrpSpPr/>
            <p:nvPr/>
          </p:nvGrpSpPr>
          <p:grpSpPr>
            <a:xfrm>
              <a:off x="1079612" y="1507889"/>
              <a:ext cx="2880320" cy="775829"/>
              <a:chOff x="755576" y="1779662"/>
              <a:chExt cx="2880320" cy="360040"/>
            </a:xfrm>
          </p:grpSpPr>
          <p:cxnSp>
            <p:nvCxnSpPr>
              <p:cNvPr id="26" name="直接连接符 25"/>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1079612" y="2751770"/>
              <a:ext cx="2880320" cy="775829"/>
              <a:chOff x="755576" y="1779662"/>
              <a:chExt cx="2880320" cy="360040"/>
            </a:xfrm>
          </p:grpSpPr>
          <p:cxnSp>
            <p:nvCxnSpPr>
              <p:cNvPr id="24" name="直接连接符 23"/>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1381308" y="4681787"/>
            <a:ext cx="2986501" cy="379656"/>
          </a:xfrm>
          <a:prstGeom prst="rect">
            <a:avLst/>
          </a:prstGeom>
        </p:spPr>
        <p:txBody>
          <a:bodyPr wrap="square">
            <a:spAutoFit/>
          </a:bodyPr>
          <a:lstStyle/>
          <a:p>
            <a:pPr defTabSz="1219170"/>
            <a:r>
              <a:rPr lang="en-US" altLang="zh-CN" sz="1867" b="1" kern="0" dirty="0">
                <a:solidFill>
                  <a:schemeClr val="accent3">
                    <a:lumMod val="75000"/>
                  </a:schemeClr>
                </a:solidFill>
              </a:rPr>
              <a:t>Hu</a:t>
            </a:r>
            <a:endParaRPr lang="zh-CN" altLang="en-US" sz="1867" b="1" kern="0" dirty="0">
              <a:solidFill>
                <a:schemeClr val="accent3">
                  <a:lumMod val="75000"/>
                </a:schemeClr>
              </a:solidFill>
            </a:endParaRPr>
          </a:p>
        </p:txBody>
      </p:sp>
      <p:sp>
        <p:nvSpPr>
          <p:cNvPr id="29" name="TextBox 28"/>
          <p:cNvSpPr txBox="1"/>
          <p:nvPr/>
        </p:nvSpPr>
        <p:spPr>
          <a:xfrm>
            <a:off x="1295330" y="3555504"/>
            <a:ext cx="2524524" cy="1028871"/>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If the hand satisfies the Hu conditions, I will go straight to Hu and do not consider seeking higher scores.</a:t>
            </a:r>
            <a:r>
              <a:rPr lang="zh-CN" altLang="en-US" sz="1200" kern="0" dirty="0">
                <a:solidFill>
                  <a:schemeClr val="tx1">
                    <a:lumMod val="50000"/>
                    <a:lumOff val="50000"/>
                  </a:schemeClr>
                </a:solidFill>
              </a:rPr>
              <a:t>。</a:t>
            </a:r>
          </a:p>
        </p:txBody>
      </p:sp>
      <p:grpSp>
        <p:nvGrpSpPr>
          <p:cNvPr id="30" name="组合 29"/>
          <p:cNvGrpSpPr/>
          <p:nvPr/>
        </p:nvGrpSpPr>
        <p:grpSpPr>
          <a:xfrm flipH="1">
            <a:off x="6853915" y="1967161"/>
            <a:ext cx="3840427" cy="2692947"/>
            <a:chOff x="1079612" y="1507889"/>
            <a:chExt cx="2880320" cy="2019710"/>
          </a:xfrm>
        </p:grpSpPr>
        <p:grpSp>
          <p:nvGrpSpPr>
            <p:cNvPr id="31" name="组合 30"/>
            <p:cNvGrpSpPr/>
            <p:nvPr/>
          </p:nvGrpSpPr>
          <p:grpSpPr>
            <a:xfrm>
              <a:off x="1079612" y="1507889"/>
              <a:ext cx="2880320" cy="775829"/>
              <a:chOff x="755576" y="1779662"/>
              <a:chExt cx="2880320" cy="360040"/>
            </a:xfrm>
          </p:grpSpPr>
          <p:cxnSp>
            <p:nvCxnSpPr>
              <p:cNvPr id="35" name="直接连接符 34"/>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1079612" y="2751770"/>
              <a:ext cx="2880320" cy="775829"/>
              <a:chOff x="755576" y="1779662"/>
              <a:chExt cx="2880320" cy="360040"/>
            </a:xfrm>
          </p:grpSpPr>
          <p:cxnSp>
            <p:nvCxnSpPr>
              <p:cNvPr id="33" name="直接连接符 3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7" name="矩形 36"/>
          <p:cNvSpPr/>
          <p:nvPr/>
        </p:nvSpPr>
        <p:spPr>
          <a:xfrm>
            <a:off x="7718011" y="1561441"/>
            <a:ext cx="2986501" cy="379656"/>
          </a:xfrm>
          <a:prstGeom prst="rect">
            <a:avLst/>
          </a:prstGeom>
        </p:spPr>
        <p:txBody>
          <a:bodyPr wrap="square">
            <a:spAutoFit/>
          </a:bodyPr>
          <a:lstStyle/>
          <a:p>
            <a:pPr algn="r" defTabSz="1219170"/>
            <a:r>
              <a:rPr lang="en-US" altLang="zh-CN" sz="1867" b="1" kern="0" dirty="0">
                <a:solidFill>
                  <a:schemeClr val="accent3">
                    <a:lumMod val="75000"/>
                  </a:schemeClr>
                </a:solidFill>
              </a:rPr>
              <a:t>Chi, Peng, Gang</a:t>
            </a:r>
            <a:endParaRPr lang="zh-CN" altLang="en-US" sz="1867" b="1" kern="0" dirty="0">
              <a:solidFill>
                <a:schemeClr val="accent3">
                  <a:lumMod val="75000"/>
                </a:schemeClr>
              </a:solidFill>
            </a:endParaRPr>
          </a:p>
        </p:txBody>
      </p:sp>
      <p:sp>
        <p:nvSpPr>
          <p:cNvPr id="38" name="TextBox 37"/>
          <p:cNvSpPr txBox="1"/>
          <p:nvPr/>
        </p:nvSpPr>
        <p:spPr>
          <a:xfrm>
            <a:off x="8179989" y="1991165"/>
            <a:ext cx="2524524" cy="1267719"/>
          </a:xfrm>
          <a:prstGeom prst="rect">
            <a:avLst/>
          </a:prstGeom>
          <a:noFill/>
        </p:spPr>
        <p:txBody>
          <a:bodyPr wrap="square" rtlCol="0">
            <a:spAutoFit/>
          </a:bodyPr>
          <a:lstStyle/>
          <a:p>
            <a:pPr defTabSz="1219170">
              <a:lnSpc>
                <a:spcPct val="130000"/>
              </a:lnSpc>
              <a:spcBef>
                <a:spcPts val="800"/>
              </a:spcBef>
            </a:pPr>
            <a:r>
              <a:rPr lang="en-US" altLang="zh-CN" sz="1200" dirty="0">
                <a:solidFill>
                  <a:srgbClr val="000000"/>
                </a:solidFill>
                <a:latin typeface="Roboto"/>
              </a:rPr>
              <a:t>C</a:t>
            </a:r>
            <a:r>
              <a:rPr lang="en-US" altLang="zh-CN" sz="1200" b="0" i="0" dirty="0">
                <a:solidFill>
                  <a:srgbClr val="000000"/>
                </a:solidFill>
                <a:effectLst/>
                <a:latin typeface="Roboto"/>
              </a:rPr>
              <a:t>alculate whether to perform these operations and the score of the highest card obtained to determine whether to perform these operations</a:t>
            </a:r>
            <a:endParaRPr lang="zh-CN" altLang="en-US" sz="1200" kern="0" dirty="0">
              <a:solidFill>
                <a:schemeClr val="tx1">
                  <a:lumMod val="50000"/>
                  <a:lumOff val="50000"/>
                </a:schemeClr>
              </a:solidFill>
            </a:endParaRPr>
          </a:p>
        </p:txBody>
      </p:sp>
      <p:sp>
        <p:nvSpPr>
          <p:cNvPr id="39" name="矩形 38"/>
          <p:cNvSpPr/>
          <p:nvPr/>
        </p:nvSpPr>
        <p:spPr>
          <a:xfrm>
            <a:off x="7718011" y="4686435"/>
            <a:ext cx="2986501" cy="379656"/>
          </a:xfrm>
          <a:prstGeom prst="rect">
            <a:avLst/>
          </a:prstGeom>
        </p:spPr>
        <p:txBody>
          <a:bodyPr wrap="square">
            <a:spAutoFit/>
          </a:bodyPr>
          <a:lstStyle/>
          <a:p>
            <a:pPr algn="r" defTabSz="1219170"/>
            <a:r>
              <a:rPr lang="en-US" altLang="zh-CN" sz="1867" b="1" kern="0" dirty="0" err="1">
                <a:solidFill>
                  <a:schemeClr val="accent3">
                    <a:lumMod val="60000"/>
                    <a:lumOff val="40000"/>
                  </a:schemeClr>
                </a:solidFill>
              </a:rPr>
              <a:t>Xiangting</a:t>
            </a:r>
            <a:endParaRPr lang="zh-CN" altLang="en-US" sz="1867" b="1" kern="0" dirty="0">
              <a:solidFill>
                <a:schemeClr val="accent3">
                  <a:lumMod val="60000"/>
                  <a:lumOff val="40000"/>
                </a:schemeClr>
              </a:solidFill>
            </a:endParaRPr>
          </a:p>
        </p:txBody>
      </p:sp>
      <p:sp>
        <p:nvSpPr>
          <p:cNvPr id="40" name="TextBox 39"/>
          <p:cNvSpPr txBox="1"/>
          <p:nvPr/>
        </p:nvSpPr>
        <p:spPr>
          <a:xfrm>
            <a:off x="8135761" y="3418716"/>
            <a:ext cx="2524524" cy="1267719"/>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Maintain the current </a:t>
            </a:r>
            <a:r>
              <a:rPr lang="en-US" altLang="zh-CN" sz="1200" b="0" i="0" dirty="0" err="1">
                <a:solidFill>
                  <a:srgbClr val="000000"/>
                </a:solidFill>
                <a:effectLst/>
                <a:latin typeface="Roboto"/>
              </a:rPr>
              <a:t>xiangting</a:t>
            </a:r>
            <a:r>
              <a:rPr lang="en-US" altLang="zh-CN" sz="1200" b="0" i="0" dirty="0">
                <a:solidFill>
                  <a:srgbClr val="000000"/>
                </a:solidFill>
                <a:effectLst/>
                <a:latin typeface="Roboto"/>
              </a:rPr>
              <a:t> of the reserved hand when searching to calculate whether it can reach Hu within the limit and pruning in time</a:t>
            </a:r>
            <a:endParaRPr lang="zh-CN" altLang="en-US" sz="1200" kern="0" dirty="0">
              <a:solidFill>
                <a:schemeClr val="tx1">
                  <a:lumMod val="50000"/>
                  <a:lumOff val="50000"/>
                </a:schemeClr>
              </a:solidFill>
            </a:endParaRPr>
          </a:p>
        </p:txBody>
      </p:sp>
      <p:sp>
        <p:nvSpPr>
          <p:cNvPr id="41" name="矩形 40"/>
          <p:cNvSpPr/>
          <p:nvPr/>
        </p:nvSpPr>
        <p:spPr>
          <a:xfrm>
            <a:off x="4509074" y="3012407"/>
            <a:ext cx="3009158" cy="584775"/>
          </a:xfrm>
          <a:prstGeom prst="rect">
            <a:avLst/>
          </a:prstGeom>
        </p:spPr>
        <p:txBody>
          <a:bodyPr wrap="none">
            <a:spAutoFit/>
          </a:bodyPr>
          <a:lstStyle/>
          <a:p>
            <a:pPr algn="ctr" defTabSz="1219170"/>
            <a:r>
              <a:rPr lang="en-US" altLang="zh-CN" sz="3200" kern="0" dirty="0">
                <a:solidFill>
                  <a:schemeClr val="accent3"/>
                </a:solidFill>
              </a:rPr>
              <a:t>Pruning details </a:t>
            </a:r>
            <a:endParaRPr lang="zh-CN" altLang="en-US" sz="3200" kern="0" dirty="0">
              <a:solidFill>
                <a:schemeClr val="accent3"/>
              </a:solidFill>
            </a:endParaRPr>
          </a:p>
        </p:txBody>
      </p:sp>
      <p:sp>
        <p:nvSpPr>
          <p:cNvPr id="42" name="弧形 41"/>
          <p:cNvSpPr/>
          <p:nvPr/>
        </p:nvSpPr>
        <p:spPr>
          <a:xfrm rot="16200000">
            <a:off x="4357463" y="1660725"/>
            <a:ext cx="3312368" cy="3312368"/>
          </a:xfrm>
          <a:prstGeom prst="arc">
            <a:avLst>
              <a:gd name="adj1" fmla="val 10802728"/>
              <a:gd name="adj2" fmla="val 16203320"/>
            </a:avLst>
          </a:prstGeom>
          <a:noFill/>
          <a:ln w="5715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3" name="弧形 42"/>
          <p:cNvSpPr/>
          <p:nvPr/>
        </p:nvSpPr>
        <p:spPr>
          <a:xfrm rot="10800000">
            <a:off x="4357464" y="1660724"/>
            <a:ext cx="3312368" cy="3312368"/>
          </a:xfrm>
          <a:prstGeom prst="arc">
            <a:avLst>
              <a:gd name="adj1" fmla="val 10802728"/>
              <a:gd name="adj2" fmla="val 16203320"/>
            </a:avLst>
          </a:prstGeom>
          <a:noFill/>
          <a:ln w="57150" cap="rnd">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4" name="弧形 43"/>
          <p:cNvSpPr/>
          <p:nvPr/>
        </p:nvSpPr>
        <p:spPr>
          <a:xfrm rot="5400000">
            <a:off x="4357463" y="1660724"/>
            <a:ext cx="3312368" cy="3312368"/>
          </a:xfrm>
          <a:prstGeom prst="arc">
            <a:avLst>
              <a:gd name="adj1" fmla="val 10802728"/>
              <a:gd name="adj2" fmla="val 16203320"/>
            </a:avLst>
          </a:prstGeom>
          <a:noFill/>
          <a:ln w="5715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6" name="文本占位符 7"/>
          <p:cNvSpPr>
            <a:spLocks noGrp="1"/>
          </p:cNvSpPr>
          <p:nvPr>
            <p:ph type="body" sz="quarter" idx="15"/>
          </p:nvPr>
        </p:nvSpPr>
        <p:spPr>
          <a:xfrm>
            <a:off x="695402" y="57750"/>
            <a:ext cx="7928834" cy="584775"/>
          </a:xfrm>
        </p:spPr>
        <p:txBody>
          <a:bodyPr/>
          <a:lstStyle/>
          <a:p>
            <a:r>
              <a:rPr lang="en-US" altLang="zh-CN" dirty="0"/>
              <a:t>Design ideas</a:t>
            </a:r>
            <a:endParaRPr lang="zh-CN" altLang="en-US" dirty="0"/>
          </a:p>
        </p:txBody>
      </p:sp>
    </p:spTree>
    <p:extLst>
      <p:ext uri="{BB962C8B-B14F-4D97-AF65-F5344CB8AC3E}">
        <p14:creationId xmlns:p14="http://schemas.microsoft.com/office/powerpoint/2010/main" val="29205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弧形 12"/>
          <p:cNvSpPr/>
          <p:nvPr/>
        </p:nvSpPr>
        <p:spPr>
          <a:xfrm>
            <a:off x="4357463" y="1660724"/>
            <a:ext cx="3312368" cy="3312368"/>
          </a:xfrm>
          <a:prstGeom prst="arc">
            <a:avLst>
              <a:gd name="adj1" fmla="val 10802728"/>
              <a:gd name="adj2" fmla="val 16203320"/>
            </a:avLst>
          </a:prstGeom>
          <a:noFill/>
          <a:ln w="57150" cap="rnd">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cxnSp>
        <p:nvCxnSpPr>
          <p:cNvPr id="14" name="直接连接符 13"/>
          <p:cNvCxnSpPr/>
          <p:nvPr/>
        </p:nvCxnSpPr>
        <p:spPr>
          <a:xfrm>
            <a:off x="5341747" y="3001600"/>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41747" y="3625669"/>
            <a:ext cx="13441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371136" y="1556793"/>
            <a:ext cx="2986501" cy="379656"/>
          </a:xfrm>
          <a:prstGeom prst="rect">
            <a:avLst/>
          </a:prstGeom>
        </p:spPr>
        <p:txBody>
          <a:bodyPr wrap="square">
            <a:spAutoFit/>
          </a:bodyPr>
          <a:lstStyle/>
          <a:p>
            <a:pPr defTabSz="1219170"/>
            <a:r>
              <a:rPr lang="en-US" altLang="zh-CN" sz="1867" b="1" kern="0" dirty="0">
                <a:solidFill>
                  <a:schemeClr val="accent3">
                    <a:lumMod val="60000"/>
                    <a:lumOff val="40000"/>
                  </a:schemeClr>
                </a:solidFill>
              </a:rPr>
              <a:t>Calculator</a:t>
            </a:r>
            <a:endParaRPr lang="zh-CN" altLang="en-US" sz="1867" b="1" kern="0" dirty="0">
              <a:solidFill>
                <a:schemeClr val="accent3">
                  <a:lumMod val="60000"/>
                  <a:lumOff val="40000"/>
                </a:schemeClr>
              </a:solidFill>
            </a:endParaRPr>
          </a:p>
        </p:txBody>
      </p:sp>
      <p:sp>
        <p:nvSpPr>
          <p:cNvPr id="17" name="TextBox 16"/>
          <p:cNvSpPr txBox="1"/>
          <p:nvPr/>
        </p:nvSpPr>
        <p:spPr>
          <a:xfrm>
            <a:off x="1371135" y="1986517"/>
            <a:ext cx="2524524" cy="787588"/>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Calculate the points that can be obtained by the current legal hand type through the given counter</a:t>
            </a:r>
            <a:endParaRPr lang="zh-CN" altLang="en-US" sz="1200" kern="0" dirty="0">
              <a:solidFill>
                <a:schemeClr val="tx1">
                  <a:lumMod val="50000"/>
                  <a:lumOff val="50000"/>
                </a:schemeClr>
              </a:solidFill>
            </a:endParaRPr>
          </a:p>
        </p:txBody>
      </p:sp>
      <p:grpSp>
        <p:nvGrpSpPr>
          <p:cNvPr id="18" name="组合 17"/>
          <p:cNvGrpSpPr/>
          <p:nvPr/>
        </p:nvGrpSpPr>
        <p:grpSpPr>
          <a:xfrm>
            <a:off x="1285296" y="1967161"/>
            <a:ext cx="3840427" cy="2692947"/>
            <a:chOff x="1079612" y="1507889"/>
            <a:chExt cx="2880320" cy="2019710"/>
          </a:xfrm>
        </p:grpSpPr>
        <p:grpSp>
          <p:nvGrpSpPr>
            <p:cNvPr id="19" name="组合 18"/>
            <p:cNvGrpSpPr/>
            <p:nvPr/>
          </p:nvGrpSpPr>
          <p:grpSpPr>
            <a:xfrm>
              <a:off x="1079612" y="1507889"/>
              <a:ext cx="2880320" cy="775829"/>
              <a:chOff x="755576" y="1779662"/>
              <a:chExt cx="2880320" cy="360040"/>
            </a:xfrm>
          </p:grpSpPr>
          <p:cxnSp>
            <p:nvCxnSpPr>
              <p:cNvPr id="26" name="直接连接符 25"/>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1079612" y="2751770"/>
              <a:ext cx="2880320" cy="775829"/>
              <a:chOff x="755576" y="1779662"/>
              <a:chExt cx="2880320" cy="360040"/>
            </a:xfrm>
          </p:grpSpPr>
          <p:cxnSp>
            <p:nvCxnSpPr>
              <p:cNvPr id="24" name="直接连接符 23"/>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1381308" y="4681787"/>
            <a:ext cx="2986501" cy="379656"/>
          </a:xfrm>
          <a:prstGeom prst="rect">
            <a:avLst/>
          </a:prstGeom>
        </p:spPr>
        <p:txBody>
          <a:bodyPr wrap="square">
            <a:spAutoFit/>
          </a:bodyPr>
          <a:lstStyle/>
          <a:p>
            <a:pPr defTabSz="1219170"/>
            <a:r>
              <a:rPr lang="en-US" altLang="zh-CN" sz="1867" b="1" kern="0" dirty="0">
                <a:solidFill>
                  <a:schemeClr val="accent3">
                    <a:lumMod val="75000"/>
                  </a:schemeClr>
                </a:solidFill>
              </a:rPr>
              <a:t>Rest Cards</a:t>
            </a:r>
            <a:endParaRPr lang="zh-CN" altLang="en-US" sz="1867" b="1" kern="0" dirty="0">
              <a:solidFill>
                <a:schemeClr val="accent3">
                  <a:lumMod val="75000"/>
                </a:schemeClr>
              </a:solidFill>
            </a:endParaRPr>
          </a:p>
        </p:txBody>
      </p:sp>
      <p:sp>
        <p:nvSpPr>
          <p:cNvPr id="29" name="TextBox 28"/>
          <p:cNvSpPr txBox="1"/>
          <p:nvPr/>
        </p:nvSpPr>
        <p:spPr>
          <a:xfrm>
            <a:off x="1330190" y="3555497"/>
            <a:ext cx="2524524" cy="1027654"/>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Calculate the scores of different card types by multiplying by the number of required cards in the current field</a:t>
            </a:r>
            <a:endParaRPr lang="zh-CN" altLang="en-US" sz="1200" kern="0" dirty="0">
              <a:solidFill>
                <a:schemeClr val="tx1">
                  <a:lumMod val="50000"/>
                  <a:lumOff val="50000"/>
                </a:schemeClr>
              </a:solidFill>
            </a:endParaRPr>
          </a:p>
        </p:txBody>
      </p:sp>
      <p:grpSp>
        <p:nvGrpSpPr>
          <p:cNvPr id="30" name="组合 29"/>
          <p:cNvGrpSpPr/>
          <p:nvPr/>
        </p:nvGrpSpPr>
        <p:grpSpPr>
          <a:xfrm flipH="1">
            <a:off x="6853915" y="1967161"/>
            <a:ext cx="3840427" cy="2692947"/>
            <a:chOff x="1079612" y="1507889"/>
            <a:chExt cx="2880320" cy="2019710"/>
          </a:xfrm>
        </p:grpSpPr>
        <p:grpSp>
          <p:nvGrpSpPr>
            <p:cNvPr id="31" name="组合 30"/>
            <p:cNvGrpSpPr/>
            <p:nvPr/>
          </p:nvGrpSpPr>
          <p:grpSpPr>
            <a:xfrm>
              <a:off x="1079612" y="1507889"/>
              <a:ext cx="2880320" cy="775829"/>
              <a:chOff x="755576" y="1779662"/>
              <a:chExt cx="2880320" cy="360040"/>
            </a:xfrm>
          </p:grpSpPr>
          <p:cxnSp>
            <p:nvCxnSpPr>
              <p:cNvPr id="35" name="直接连接符 34"/>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1079612" y="2751770"/>
              <a:ext cx="2880320" cy="775829"/>
              <a:chOff x="755576" y="1779662"/>
              <a:chExt cx="2880320" cy="360040"/>
            </a:xfrm>
          </p:grpSpPr>
          <p:cxnSp>
            <p:nvCxnSpPr>
              <p:cNvPr id="33" name="直接连接符 3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7" name="矩形 36"/>
          <p:cNvSpPr/>
          <p:nvPr/>
        </p:nvSpPr>
        <p:spPr>
          <a:xfrm>
            <a:off x="7718011" y="1561441"/>
            <a:ext cx="2986501" cy="379656"/>
          </a:xfrm>
          <a:prstGeom prst="rect">
            <a:avLst/>
          </a:prstGeom>
        </p:spPr>
        <p:txBody>
          <a:bodyPr wrap="square">
            <a:spAutoFit/>
          </a:bodyPr>
          <a:lstStyle/>
          <a:p>
            <a:pPr algn="r" defTabSz="1219170"/>
            <a:r>
              <a:rPr lang="en-US" altLang="zh-CN" sz="1867" b="1" kern="0" dirty="0">
                <a:solidFill>
                  <a:schemeClr val="accent3">
                    <a:lumMod val="75000"/>
                  </a:schemeClr>
                </a:solidFill>
              </a:rPr>
              <a:t>Mo, Chi, Peng</a:t>
            </a:r>
            <a:endParaRPr lang="zh-CN" altLang="en-US" sz="1867" b="1" kern="0" dirty="0">
              <a:solidFill>
                <a:schemeClr val="accent3">
                  <a:lumMod val="75000"/>
                </a:schemeClr>
              </a:solidFill>
            </a:endParaRPr>
          </a:p>
        </p:txBody>
      </p:sp>
      <p:sp>
        <p:nvSpPr>
          <p:cNvPr id="38" name="TextBox 37"/>
          <p:cNvSpPr txBox="1"/>
          <p:nvPr/>
        </p:nvSpPr>
        <p:spPr>
          <a:xfrm>
            <a:off x="8179989" y="1991165"/>
            <a:ext cx="2524524" cy="1267719"/>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By giving different multiples of Mo, Chi and Peng, it is determined whether the hand is allowed to score differently under the condition of Ming Pai.</a:t>
            </a:r>
            <a:endParaRPr lang="zh-CN" altLang="en-US" sz="1200" kern="0" dirty="0">
              <a:solidFill>
                <a:schemeClr val="tx1">
                  <a:lumMod val="50000"/>
                  <a:lumOff val="50000"/>
                </a:schemeClr>
              </a:solidFill>
            </a:endParaRPr>
          </a:p>
        </p:txBody>
      </p:sp>
      <p:sp>
        <p:nvSpPr>
          <p:cNvPr id="39" name="矩形 38"/>
          <p:cNvSpPr/>
          <p:nvPr/>
        </p:nvSpPr>
        <p:spPr>
          <a:xfrm>
            <a:off x="7718011" y="4686435"/>
            <a:ext cx="2986501" cy="379656"/>
          </a:xfrm>
          <a:prstGeom prst="rect">
            <a:avLst/>
          </a:prstGeom>
        </p:spPr>
        <p:txBody>
          <a:bodyPr wrap="square">
            <a:spAutoFit/>
          </a:bodyPr>
          <a:lstStyle/>
          <a:p>
            <a:pPr algn="r" defTabSz="1219170"/>
            <a:r>
              <a:rPr lang="en-US" altLang="zh-CN" sz="1867" b="1" kern="0" dirty="0">
                <a:solidFill>
                  <a:schemeClr val="accent3">
                    <a:lumMod val="75000"/>
                  </a:schemeClr>
                </a:solidFill>
              </a:rPr>
              <a:t>Chi, Peng, Gang</a:t>
            </a:r>
            <a:endParaRPr lang="zh-CN" altLang="en-US" sz="1867" b="1" kern="0" dirty="0">
              <a:solidFill>
                <a:schemeClr val="accent3">
                  <a:lumMod val="75000"/>
                </a:schemeClr>
              </a:solidFill>
            </a:endParaRPr>
          </a:p>
        </p:txBody>
      </p:sp>
      <p:sp>
        <p:nvSpPr>
          <p:cNvPr id="40" name="TextBox 39"/>
          <p:cNvSpPr txBox="1"/>
          <p:nvPr/>
        </p:nvSpPr>
        <p:spPr>
          <a:xfrm>
            <a:off x="8169818" y="3218767"/>
            <a:ext cx="2524524" cy="1507785"/>
          </a:xfrm>
          <a:prstGeom prst="rect">
            <a:avLst/>
          </a:prstGeom>
          <a:noFill/>
        </p:spPr>
        <p:txBody>
          <a:bodyPr wrap="square" rtlCol="0">
            <a:spAutoFit/>
          </a:bodyPr>
          <a:lstStyle/>
          <a:p>
            <a:pPr defTabSz="1219170">
              <a:lnSpc>
                <a:spcPct val="130000"/>
              </a:lnSpc>
              <a:spcBef>
                <a:spcPts val="800"/>
              </a:spcBef>
            </a:pPr>
            <a:r>
              <a:rPr lang="en-US" altLang="zh-CN" sz="1200" b="0" i="0" dirty="0">
                <a:solidFill>
                  <a:srgbClr val="000000"/>
                </a:solidFill>
                <a:effectLst/>
                <a:latin typeface="Roboto"/>
              </a:rPr>
              <a:t>If there are multiple feasible options, the card with the maximum value of each method will be calculated and the maximum value will be used as the result.</a:t>
            </a:r>
            <a:endParaRPr lang="zh-CN" altLang="en-US" sz="1200" kern="0" dirty="0">
              <a:solidFill>
                <a:schemeClr val="tx1">
                  <a:lumMod val="50000"/>
                  <a:lumOff val="50000"/>
                </a:schemeClr>
              </a:solidFill>
            </a:endParaRPr>
          </a:p>
        </p:txBody>
      </p:sp>
      <p:sp>
        <p:nvSpPr>
          <p:cNvPr id="41" name="矩形 40"/>
          <p:cNvSpPr/>
          <p:nvPr/>
        </p:nvSpPr>
        <p:spPr>
          <a:xfrm>
            <a:off x="4360793" y="3012407"/>
            <a:ext cx="3305713" cy="584775"/>
          </a:xfrm>
          <a:prstGeom prst="rect">
            <a:avLst/>
          </a:prstGeom>
        </p:spPr>
        <p:txBody>
          <a:bodyPr wrap="none">
            <a:spAutoFit/>
          </a:bodyPr>
          <a:lstStyle/>
          <a:p>
            <a:pPr algn="ctr" defTabSz="1219170"/>
            <a:r>
              <a:rPr lang="en-US" altLang="zh-CN" sz="3200" kern="0" dirty="0">
                <a:solidFill>
                  <a:schemeClr val="accent3"/>
                </a:solidFill>
              </a:rPr>
              <a:t>Score calculation</a:t>
            </a:r>
            <a:endParaRPr lang="zh-CN" altLang="en-US" sz="3200" kern="0" dirty="0">
              <a:solidFill>
                <a:schemeClr val="accent3"/>
              </a:solidFill>
            </a:endParaRPr>
          </a:p>
        </p:txBody>
      </p:sp>
      <p:sp>
        <p:nvSpPr>
          <p:cNvPr id="42" name="弧形 41"/>
          <p:cNvSpPr/>
          <p:nvPr/>
        </p:nvSpPr>
        <p:spPr>
          <a:xfrm rot="16200000">
            <a:off x="4357463" y="1660725"/>
            <a:ext cx="3312368" cy="3312368"/>
          </a:xfrm>
          <a:prstGeom prst="arc">
            <a:avLst>
              <a:gd name="adj1" fmla="val 10802728"/>
              <a:gd name="adj2" fmla="val 16203320"/>
            </a:avLst>
          </a:prstGeom>
          <a:noFill/>
          <a:ln w="5715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3" name="弧形 42"/>
          <p:cNvSpPr/>
          <p:nvPr/>
        </p:nvSpPr>
        <p:spPr>
          <a:xfrm rot="10800000">
            <a:off x="4357464" y="1660724"/>
            <a:ext cx="3312368" cy="3312368"/>
          </a:xfrm>
          <a:prstGeom prst="arc">
            <a:avLst>
              <a:gd name="adj1" fmla="val 10802728"/>
              <a:gd name="adj2" fmla="val 16203320"/>
            </a:avLst>
          </a:prstGeom>
          <a:noFill/>
          <a:ln w="57150" cap="rnd">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4" name="弧形 43"/>
          <p:cNvSpPr/>
          <p:nvPr/>
        </p:nvSpPr>
        <p:spPr>
          <a:xfrm rot="5400000">
            <a:off x="4357463" y="1660724"/>
            <a:ext cx="3312368" cy="3312368"/>
          </a:xfrm>
          <a:prstGeom prst="arc">
            <a:avLst>
              <a:gd name="adj1" fmla="val 10802728"/>
              <a:gd name="adj2" fmla="val 16203320"/>
            </a:avLst>
          </a:prstGeom>
          <a:noFill/>
          <a:ln w="57150" cap="rnd">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kern="0">
              <a:solidFill>
                <a:srgbClr val="BF3420"/>
              </a:solidFill>
            </a:endParaRPr>
          </a:p>
        </p:txBody>
      </p:sp>
      <p:sp>
        <p:nvSpPr>
          <p:cNvPr id="46" name="文本占位符 7"/>
          <p:cNvSpPr>
            <a:spLocks noGrp="1"/>
          </p:cNvSpPr>
          <p:nvPr>
            <p:ph type="body" sz="quarter" idx="15"/>
          </p:nvPr>
        </p:nvSpPr>
        <p:spPr>
          <a:xfrm>
            <a:off x="695402" y="57750"/>
            <a:ext cx="7928834" cy="584775"/>
          </a:xfrm>
        </p:spPr>
        <p:txBody>
          <a:bodyPr/>
          <a:lstStyle/>
          <a:p>
            <a:r>
              <a:rPr lang="en-US" altLang="zh-CN" dirty="0"/>
              <a:t>Design ideas</a:t>
            </a:r>
            <a:endParaRPr lang="zh-CN" altLang="en-US" dirty="0"/>
          </a:p>
        </p:txBody>
      </p:sp>
    </p:spTree>
    <p:extLst>
      <p:ext uri="{BB962C8B-B14F-4D97-AF65-F5344CB8AC3E}">
        <p14:creationId xmlns:p14="http://schemas.microsoft.com/office/powerpoint/2010/main" val="35633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 name="文本占位符 9"/>
          <p:cNvSpPr>
            <a:spLocks noGrp="1"/>
          </p:cNvSpPr>
          <p:nvPr>
            <p:ph type="body" sz="quarter" idx="11"/>
          </p:nvPr>
        </p:nvSpPr>
        <p:spPr/>
        <p:txBody>
          <a:bodyPr/>
          <a:lstStyle/>
          <a:p>
            <a:r>
              <a:rPr lang="en-US" altLang="zh-CN" kern="0" dirty="0"/>
              <a:t>PART THREE</a:t>
            </a:r>
            <a:endParaRPr lang="zh-CN" altLang="en-US" kern="0" dirty="0"/>
          </a:p>
        </p:txBody>
      </p:sp>
      <p:sp>
        <p:nvSpPr>
          <p:cNvPr id="19" name="文本占位符 18"/>
          <p:cNvSpPr>
            <a:spLocks noGrp="1"/>
          </p:cNvSpPr>
          <p:nvPr>
            <p:ph type="body" sz="quarter" idx="12"/>
          </p:nvPr>
        </p:nvSpPr>
        <p:spPr/>
        <p:txBody>
          <a:bodyPr/>
          <a:lstStyle/>
          <a:p>
            <a:r>
              <a:rPr lang="en-US" altLang="zh-CN" dirty="0"/>
              <a:t>3</a:t>
            </a:r>
            <a:endParaRPr lang="zh-CN" altLang="en-US" dirty="0"/>
          </a:p>
        </p:txBody>
      </p:sp>
      <p:sp>
        <p:nvSpPr>
          <p:cNvPr id="24" name="文本占位符 11"/>
          <p:cNvSpPr>
            <a:spLocks noGrp="1"/>
          </p:cNvSpPr>
          <p:nvPr>
            <p:ph type="body" sz="quarter" idx="13"/>
          </p:nvPr>
        </p:nvSpPr>
        <p:spPr/>
        <p:txBody>
          <a:bodyPr/>
          <a:lstStyle/>
          <a:p>
            <a:r>
              <a:rPr lang="en-US" altLang="zh-CN" dirty="0"/>
              <a:t>Result</a:t>
            </a:r>
            <a:endParaRPr lang="zh-CN" altLang="en-US" dirty="0"/>
          </a:p>
        </p:txBody>
      </p:sp>
    </p:spTree>
    <p:extLst>
      <p:ext uri="{BB962C8B-B14F-4D97-AF65-F5344CB8AC3E}">
        <p14:creationId xmlns:p14="http://schemas.microsoft.com/office/powerpoint/2010/main" val="99109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2.xml><?xml version="1.0" encoding="utf-8"?>
<a:theme xmlns:a="http://schemas.openxmlformats.org/drawingml/2006/main" name="OfficePLUS">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228</TotalTime>
  <Words>580</Words>
  <Application>Microsoft Office PowerPoint</Application>
  <PresentationFormat>宽屏</PresentationFormat>
  <Paragraphs>92</Paragraphs>
  <Slides>13</Slides>
  <Notes>13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Roboto</vt:lpstr>
      <vt:lpstr>等线</vt:lpstr>
      <vt:lpstr>Microsoft YaHei</vt:lpstr>
      <vt:lpstr>Microsoft YaHei</vt:lpstr>
      <vt:lpstr>Arial</vt:lpstr>
      <vt:lpstr>Century Gothic</vt:lpstr>
      <vt:lpstr>Impact</vt:lpstr>
      <vt:lpstr>Segoe UI Light</vt:lpstr>
      <vt:lpstr>Office 主题</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禹</cp:lastModifiedBy>
  <cp:revision>86</cp:revision>
  <dcterms:created xsi:type="dcterms:W3CDTF">2015-08-18T02:51:41Z</dcterms:created>
  <dcterms:modified xsi:type="dcterms:W3CDTF">2021-01-12T22:22:21Z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2017-12-21T06:36:36.2809056Z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