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149" autoAdjust="0"/>
  </p:normalViewPr>
  <p:slideViewPr>
    <p:cSldViewPr snapToGrid="0">
      <p:cViewPr varScale="1">
        <p:scale>
          <a:sx n="67" d="100"/>
          <a:sy n="67" d="100"/>
        </p:scale>
        <p:origin x="10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1CE2-5836-4C7E-BEAB-4A379DBE71EE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7F018-2D36-4FF1-BF96-4AB22BC571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12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322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793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25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631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149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574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70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35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45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458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F018-2D36-4FF1-BF96-4AB22BC5710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03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65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22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40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20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35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7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6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76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61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78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16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3AC18D-C083-4C7A-ABA6-FE7BE562374F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275A44-AF8A-41D5-BC80-24281895846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16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C60BF3-8572-424D-931B-BBE5EED2D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000" dirty="0"/>
              <a:t>On</a:t>
            </a:r>
            <a:r>
              <a:rPr lang="en-US" altLang="zh-CN" dirty="0"/>
              <a:t> Policy Gradient </a:t>
            </a:r>
            <a:br>
              <a:rPr lang="en-US" altLang="zh-CN" dirty="0"/>
            </a:br>
            <a:r>
              <a:rPr lang="en-US" altLang="zh-CN" dirty="0"/>
              <a:t>		</a:t>
            </a:r>
            <a:r>
              <a:rPr lang="en-US" altLang="zh-CN" sz="6000" dirty="0"/>
              <a:t>Applied to </a:t>
            </a:r>
            <a:r>
              <a:rPr lang="en-US" altLang="zh-CN" dirty="0"/>
              <a:t>Mahjong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FAC9CE9-1746-4EA0-88FB-189B4BDEBF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2500" dirty="0" err="1"/>
              <a:t>WeiZhiYu</a:t>
            </a:r>
            <a:r>
              <a:rPr lang="en-US" altLang="zh-CN" sz="2500" dirty="0"/>
              <a:t> Technology co., ltd.</a:t>
            </a:r>
          </a:p>
          <a:p>
            <a:r>
              <a:rPr lang="en-US" altLang="zh-CN" sz="2500" dirty="0"/>
              <a:t>Lan-Zhou Zheng, Jing Sun, Jing-Hui Bi, He-Xiang Zhang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250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DE6621-66D3-4001-856D-EC411DA18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 and Future 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5025CA-8FE5-4C2F-BE56-912C85FA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Two-stage (Supervised learning + reinforcement learning) method is useful and could get good performance.</a:t>
            </a:r>
          </a:p>
          <a:p>
            <a:endParaRPr lang="en-US" altLang="zh-CN" dirty="0"/>
          </a:p>
          <a:p>
            <a:r>
              <a:rPr lang="en-US" altLang="zh-CN" dirty="0"/>
              <a:t>AC/A2C method should be further explored.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6520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FD0347-6C3A-4BDE-891C-A1FE583E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821133-755B-4223-B79C-86159A5E8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[Silver et al., 2017] Silver D , </a:t>
            </a:r>
            <a:r>
              <a:rPr lang="en-US" altLang="zh-CN" dirty="0" err="1"/>
              <a:t>Schrittwieser</a:t>
            </a:r>
            <a:r>
              <a:rPr lang="en-US" altLang="zh-CN" dirty="0"/>
              <a:t> J , </a:t>
            </a:r>
            <a:r>
              <a:rPr lang="en-US" altLang="zh-CN" dirty="0" err="1"/>
              <a:t>Simonyan</a:t>
            </a:r>
            <a:r>
              <a:rPr lang="en-US" altLang="zh-CN" dirty="0"/>
              <a:t> K , et al. Mastering the game of Go without human knowledge[J]. Nature, 2017, 550(7676):354-359.</a:t>
            </a:r>
          </a:p>
          <a:p>
            <a:r>
              <a:rPr lang="en-US" altLang="zh-CN" dirty="0"/>
              <a:t>[</a:t>
            </a:r>
            <a:r>
              <a:rPr lang="en-US" altLang="zh-CN" dirty="0" err="1"/>
              <a:t>Vinyals</a:t>
            </a:r>
            <a:r>
              <a:rPr lang="en-US" altLang="zh-CN" dirty="0"/>
              <a:t>, 2019] Oriol </a:t>
            </a:r>
            <a:r>
              <a:rPr lang="en-US" altLang="zh-CN" dirty="0" err="1"/>
              <a:t>Vinyals</a:t>
            </a:r>
            <a:r>
              <a:rPr lang="en-US" altLang="zh-CN" dirty="0"/>
              <a:t>, I. </a:t>
            </a:r>
            <a:r>
              <a:rPr lang="en-US" altLang="zh-CN" dirty="0" err="1"/>
              <a:t>Babuschkin</a:t>
            </a:r>
            <a:r>
              <a:rPr lang="en-US" altLang="zh-CN" dirty="0"/>
              <a:t>. Grandmaster level in StarCraft II using multi-agent reinforcement learning[J]. Nature.</a:t>
            </a:r>
          </a:p>
          <a:p>
            <a:r>
              <a:rPr lang="en-US" altLang="zh-CN" dirty="0"/>
              <a:t> [Li, 2020] J Li</a:t>
            </a:r>
            <a:r>
              <a:rPr lang="zh-CN" altLang="en-US" dirty="0"/>
              <a:t>，</a:t>
            </a:r>
            <a:r>
              <a:rPr lang="en-US" altLang="zh-CN" dirty="0"/>
              <a:t>S </a:t>
            </a:r>
            <a:r>
              <a:rPr lang="en-US" altLang="zh-CN" dirty="0" err="1"/>
              <a:t>Koyamada</a:t>
            </a:r>
            <a:r>
              <a:rPr lang="zh-CN" altLang="en-US" dirty="0"/>
              <a:t>，</a:t>
            </a:r>
            <a:r>
              <a:rPr lang="en-US" altLang="zh-CN" dirty="0"/>
              <a:t>Q Ye</a:t>
            </a:r>
            <a:r>
              <a:rPr lang="zh-CN" altLang="en-US" dirty="0"/>
              <a:t>，</a:t>
            </a:r>
            <a:r>
              <a:rPr lang="en-US" altLang="zh-CN" dirty="0"/>
              <a:t>G Liu</a:t>
            </a:r>
            <a:r>
              <a:rPr lang="zh-CN" altLang="en-US" dirty="0"/>
              <a:t>，</a:t>
            </a:r>
            <a:r>
              <a:rPr lang="en-US" altLang="zh-CN" dirty="0"/>
              <a:t>HW Hon. </a:t>
            </a:r>
            <a:r>
              <a:rPr lang="en-US" altLang="zh-CN" dirty="0" err="1"/>
              <a:t>Suphx</a:t>
            </a:r>
            <a:r>
              <a:rPr lang="en-US" altLang="zh-CN" dirty="0"/>
              <a:t>: Mastering Mahjong with Deep Reinforcement Learning.2020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389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7E24BC-FF9F-4AC1-AE6F-07FE33C7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EFCC4-6763-4F45-9376-1D9DAA246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  <a:p>
            <a:r>
              <a:rPr lang="en-US" altLang="zh-CN" dirty="0"/>
              <a:t>Model Architecture</a:t>
            </a:r>
          </a:p>
          <a:p>
            <a:pPr lvl="1"/>
            <a:r>
              <a:rPr lang="en-US" altLang="zh-CN" dirty="0"/>
              <a:t>Data Processing</a:t>
            </a:r>
          </a:p>
          <a:p>
            <a:pPr lvl="1"/>
            <a:r>
              <a:rPr lang="en-US" altLang="zh-CN" dirty="0"/>
              <a:t>Supervised Learning </a:t>
            </a:r>
          </a:p>
          <a:p>
            <a:pPr lvl="1"/>
            <a:r>
              <a:rPr lang="en-US" altLang="zh-CN" dirty="0"/>
              <a:t>Reinforcement Learning</a:t>
            </a:r>
          </a:p>
          <a:p>
            <a:r>
              <a:rPr lang="en-US" altLang="zh-CN" dirty="0"/>
              <a:t>Experiments Results</a:t>
            </a:r>
          </a:p>
          <a:p>
            <a:r>
              <a:rPr lang="en-US" altLang="zh-CN" dirty="0"/>
              <a:t>Conclusion and Future Work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318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7B653-62B3-4B9F-ABA8-D358736C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A4EA6F-D8E6-4843-8615-4E9E9CDC0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Reinforcement learning (RL) is widely used in game AI.</a:t>
            </a:r>
          </a:p>
          <a:p>
            <a:pPr lvl="1"/>
            <a:r>
              <a:rPr lang="en-US" altLang="zh-CN" dirty="0">
                <a:cs typeface="Times New Roman" panose="02020603050405020304" pitchFamily="18" charset="0"/>
              </a:rPr>
              <a:t>Alpha Zero</a:t>
            </a:r>
            <a:r>
              <a:rPr lang="en-US" altLang="zh-CN" sz="2800" dirty="0"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</a:rPr>
              <a:t>[Silver et al., 2017]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r>
              <a:rPr lang="en-US" altLang="zh-CN" dirty="0">
                <a:cs typeface="Times New Roman" panose="02020603050405020304" pitchFamily="18" charset="0"/>
              </a:rPr>
              <a:t>StarCraft II 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</a:rPr>
              <a:t>[</a:t>
            </a:r>
            <a:r>
              <a:rPr lang="en-US" altLang="zh-CN" dirty="0" err="1">
                <a:solidFill>
                  <a:srgbClr val="000000"/>
                </a:solidFill>
                <a:effectLst/>
                <a:ea typeface="等线" panose="02010600030101010101" pitchFamily="2" charset="-122"/>
              </a:rPr>
              <a:t>Vinyals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</a:rPr>
              <a:t>, 2019]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lvl="1"/>
            <a:r>
              <a:rPr lang="en-US" altLang="zh-CN" dirty="0" err="1">
                <a:cs typeface="Times New Roman" panose="02020603050405020304" pitchFamily="18" charset="0"/>
              </a:rPr>
              <a:t>Suphx</a:t>
            </a:r>
            <a:r>
              <a:rPr lang="en-US" altLang="zh-CN" dirty="0">
                <a:cs typeface="Times New Roman" panose="02020603050405020304" pitchFamily="18" charset="0"/>
              </a:rPr>
              <a:t>–Japanese Mahjong 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</a:rPr>
              <a:t>[Li, 2020]</a:t>
            </a:r>
          </a:p>
          <a:p>
            <a:pPr lvl="1"/>
            <a:r>
              <a:rPr lang="en-US" altLang="zh-CN" dirty="0">
                <a:solidFill>
                  <a:srgbClr val="000000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…</a:t>
            </a:r>
            <a:endParaRPr lang="en-US" altLang="zh-CN" dirty="0">
              <a:cs typeface="Times New Roman" panose="02020603050405020304" pitchFamily="18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Chinese </a:t>
            </a:r>
            <a:r>
              <a:rPr lang="en-US" altLang="zh-CN" dirty="0">
                <a:solidFill>
                  <a:srgbClr val="000000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tandard </a:t>
            </a:r>
            <a:r>
              <a:rPr lang="en-US" altLang="zh-CN" dirty="0">
                <a:solidFill>
                  <a:srgbClr val="000000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ahjong</a:t>
            </a:r>
            <a:r>
              <a:rPr lang="en-US" altLang="zh-CN" dirty="0">
                <a:solidFill>
                  <a:srgbClr val="000000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 a multi-player imperfect-information game.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A3B54C9-3684-4BD3-BACA-41DBE21A354E}"/>
              </a:ext>
            </a:extLst>
          </p:cNvPr>
          <p:cNvSpPr/>
          <p:nvPr/>
        </p:nvSpPr>
        <p:spPr>
          <a:xfrm>
            <a:off x="4114800" y="4683603"/>
            <a:ext cx="5082363" cy="11057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000000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2800" dirty="0">
                <a:solidFill>
                  <a:srgbClr val="00000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arge amount of hidden information</a:t>
            </a:r>
            <a:endParaRPr lang="zh-CN" altLang="en-US" sz="2800" dirty="0">
              <a:cs typeface="Times New Roman" panose="02020603050405020304" pitchFamily="18" charset="0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85D4132-2165-49E7-BB28-2E53DD47AB9D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6655982" y="4051005"/>
            <a:ext cx="0" cy="63259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18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62359B-21BE-41A2-AA96-F4399EE3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Architecture—Data Processing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86CB9C-06DF-4FE8-8CC5-03DA8693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Extract direct information &amp; calculate other information.</a:t>
            </a:r>
          </a:p>
          <a:p>
            <a:pPr lvl="1"/>
            <a:r>
              <a:rPr lang="en-US" altLang="zh-CN" dirty="0">
                <a:cs typeface="Times New Roman" panose="02020603050405020304" pitchFamily="18" charset="0"/>
              </a:rPr>
              <a:t>Direct information: the payer’s cards…</a:t>
            </a:r>
          </a:p>
          <a:p>
            <a:pPr lvl="1"/>
            <a:r>
              <a:rPr lang="en-US" altLang="zh-CN" dirty="0">
                <a:cs typeface="Times New Roman" panose="02020603050405020304" pitchFamily="18" charset="0"/>
              </a:rPr>
              <a:t>Other information: if the player in Ting state…</a:t>
            </a:r>
          </a:p>
          <a:p>
            <a:r>
              <a:rPr lang="en-US" altLang="zh-CN" dirty="0">
                <a:cs typeface="Times New Roman" panose="02020603050405020304" pitchFamily="18" charset="0"/>
              </a:rPr>
              <a:t>One-hot encoding.</a:t>
            </a:r>
          </a:p>
          <a:p>
            <a:r>
              <a:rPr lang="en-US" altLang="zh-CN" dirty="0">
                <a:cs typeface="Times New Roman" panose="02020603050405020304" pitchFamily="18" charset="0"/>
              </a:rPr>
              <a:t>Unit : 1*34 vector. </a:t>
            </a:r>
          </a:p>
          <a:p>
            <a:pPr lvl="1"/>
            <a:r>
              <a:rPr lang="en-US" altLang="zh-CN" dirty="0">
                <a:cs typeface="Times New Roman" panose="02020603050405020304" pitchFamily="18" charset="0"/>
              </a:rPr>
              <a:t>34: the type of the cards. </a:t>
            </a:r>
          </a:p>
          <a:p>
            <a:r>
              <a:rPr lang="en-US" altLang="zh-CN" dirty="0">
                <a:cs typeface="Times New Roman" panose="02020603050405020304" pitchFamily="18" charset="0"/>
              </a:rPr>
              <a:t>Finally, the type of the cards </a:t>
            </a:r>
          </a:p>
          <a:p>
            <a:pPr marL="0" indent="0">
              <a:buNone/>
            </a:pPr>
            <a:r>
              <a:rPr lang="en-US" altLang="zh-CN" dirty="0">
                <a:cs typeface="Times New Roman" panose="02020603050405020304" pitchFamily="18" charset="0"/>
              </a:rPr>
              <a:t>  as the channel dimension.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3552F95-B796-49F6-A6FC-803B764FB0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233" y="2829869"/>
            <a:ext cx="4227860" cy="2975507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D260BB30-056F-458F-BE61-DEFF244B9645}"/>
              </a:ext>
            </a:extLst>
          </p:cNvPr>
          <p:cNvSpPr/>
          <p:nvPr/>
        </p:nvSpPr>
        <p:spPr>
          <a:xfrm>
            <a:off x="5007935" y="3204839"/>
            <a:ext cx="5794744" cy="310718"/>
          </a:xfrm>
          <a:prstGeom prst="ellipse">
            <a:avLst/>
          </a:prstGeom>
          <a:noFill/>
          <a:ln w="28575">
            <a:solidFill>
              <a:srgbClr val="BD58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46B25C09-FCA9-46FD-A446-43DAD319DCC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3072809" y="3360198"/>
            <a:ext cx="1935126" cy="2336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95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5147DC-F97B-4AF4-87A0-44B2A07D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Architecture—Supervised Learning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7F7FC-E78A-4F20-A0C0-C8C850E7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layer: CNN + Batch Normalization .</a:t>
            </a:r>
          </a:p>
          <a:p>
            <a:r>
              <a:rPr lang="en-US" altLang="zh-CN" dirty="0"/>
              <a:t>A block: 3/5 layers.</a:t>
            </a:r>
          </a:p>
          <a:p>
            <a:endParaRPr lang="en-US" altLang="zh-CN" dirty="0"/>
          </a:p>
          <a:p>
            <a:r>
              <a:rPr lang="en-US" altLang="zh-CN" dirty="0"/>
              <a:t>3 neural network models:</a:t>
            </a:r>
          </a:p>
          <a:p>
            <a:pPr marL="0" indent="0">
              <a:buNone/>
            </a:pPr>
            <a:r>
              <a:rPr lang="en-US" altLang="zh-CN" dirty="0"/>
              <a:t>    Discard, Peng, Chow. </a:t>
            </a:r>
          </a:p>
          <a:p>
            <a:pPr lvl="1"/>
            <a:r>
              <a:rPr lang="en-US" altLang="zh-CN" dirty="0"/>
              <a:t>Different in the number of output:</a:t>
            </a:r>
          </a:p>
          <a:p>
            <a:pPr lvl="2"/>
            <a:r>
              <a:rPr lang="en-US" altLang="zh-CN" dirty="0"/>
              <a:t>Discard: 34</a:t>
            </a:r>
          </a:p>
          <a:p>
            <a:pPr lvl="2"/>
            <a:r>
              <a:rPr lang="en-US" altLang="zh-CN" dirty="0"/>
              <a:t>Peng/Chow: 2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marL="914400" lvl="2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7455ECA-C13B-469B-89FE-94D7F8D03A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149" y="2053210"/>
            <a:ext cx="3250883" cy="3896168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FC8AAA8C-1EFF-42C1-B798-C7D6315BE316}"/>
              </a:ext>
            </a:extLst>
          </p:cNvPr>
          <p:cNvSpPr/>
          <p:nvPr/>
        </p:nvSpPr>
        <p:spPr>
          <a:xfrm>
            <a:off x="6830120" y="2668772"/>
            <a:ext cx="2432177" cy="9250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857ACC6C-DAEA-447E-94BB-EF70051084A0}"/>
              </a:ext>
            </a:extLst>
          </p:cNvPr>
          <p:cNvCxnSpPr>
            <a:stCxn id="5" idx="1"/>
          </p:cNvCxnSpPr>
          <p:nvPr/>
        </p:nvCxnSpPr>
        <p:spPr>
          <a:xfrm flipH="1">
            <a:off x="6126480" y="3131289"/>
            <a:ext cx="703640" cy="53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672C7AC-CDB1-4B1D-B72E-FD23E4E0065B}"/>
              </a:ext>
            </a:extLst>
          </p:cNvPr>
          <p:cNvSpPr/>
          <p:nvPr/>
        </p:nvSpPr>
        <p:spPr>
          <a:xfrm>
            <a:off x="5105755" y="2926609"/>
            <a:ext cx="1020725" cy="40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 layer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67F240-D1E1-4492-AF6A-96D25DC28F7B}"/>
              </a:ext>
            </a:extLst>
          </p:cNvPr>
          <p:cNvSpPr/>
          <p:nvPr/>
        </p:nvSpPr>
        <p:spPr>
          <a:xfrm>
            <a:off x="6674176" y="2479991"/>
            <a:ext cx="2971446" cy="30426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275565-2FE8-43FB-8AF6-C5B1A2A8E9B1}"/>
              </a:ext>
            </a:extLst>
          </p:cNvPr>
          <p:cNvSpPr/>
          <p:nvPr/>
        </p:nvSpPr>
        <p:spPr>
          <a:xfrm>
            <a:off x="5105755" y="4810241"/>
            <a:ext cx="1020725" cy="40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 block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88E889C-A37C-4F76-846C-82FF3F0CF602}"/>
              </a:ext>
            </a:extLst>
          </p:cNvPr>
          <p:cNvCxnSpPr>
            <a:cxnSpLocks/>
          </p:cNvCxnSpPr>
          <p:nvPr/>
        </p:nvCxnSpPr>
        <p:spPr>
          <a:xfrm flipH="1">
            <a:off x="6114510" y="5036654"/>
            <a:ext cx="55966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8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AE5827-68A9-45D1-8CE5-0E8C51A8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3792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Model Architecture—Reinforcement Learning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636E72-644D-4AF2-8A30-6474AC543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Supervised learning: has limitation. </a:t>
            </a:r>
          </a:p>
          <a:p>
            <a:r>
              <a:rPr lang="en-US" altLang="zh-CN" dirty="0"/>
              <a:t>Reinforcement learning + self play: break the limitation.</a:t>
            </a:r>
          </a:p>
          <a:p>
            <a:r>
              <a:rPr lang="en-US" altLang="zh-CN" dirty="0"/>
              <a:t>Policy gradient method: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61D50F3-F25A-4110-B7C2-BD73D00AD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14" y="3471532"/>
            <a:ext cx="3429176" cy="54612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3B984C3-E91F-4F35-AB45-715E0A1E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34" y="4296284"/>
            <a:ext cx="4311872" cy="55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1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5F9EBA-E39C-4466-A921-272116547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8879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Model Architecture—Reinforcement Learning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297F1B-BECA-4470-AEDC-528B54360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Design the reward is critical. </a:t>
            </a:r>
          </a:p>
          <a:p>
            <a:r>
              <a:rPr lang="en-US" altLang="zh-CN" dirty="0"/>
              <a:t>Win distance: the number of cards lacked to reach a win hand.</a:t>
            </a:r>
          </a:p>
          <a:p>
            <a:pPr lvl="1"/>
            <a:r>
              <a:rPr lang="en-US" altLang="zh-CN" dirty="0"/>
              <a:t>If got         [1T, 1T, 2T, 2T, 3T, 3T, 7T, 7T, 7T, E,  W, N, N, S]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Win hand [1T, 1T, 2T, 2T, 3T, 3T, 7T, 7T, 7T, W, W, N, N, N]</a:t>
            </a:r>
          </a:p>
          <a:p>
            <a:pPr lvl="1"/>
            <a:r>
              <a:rPr lang="en-US" altLang="zh-CN" dirty="0"/>
              <a:t>Win distance: 2</a:t>
            </a:r>
          </a:p>
          <a:p>
            <a:r>
              <a:rPr lang="en-US" altLang="zh-CN" dirty="0"/>
              <a:t>When discard a card: </a:t>
            </a:r>
          </a:p>
          <a:p>
            <a:pPr lvl="1"/>
            <a:r>
              <a:rPr lang="en-US" altLang="zh-CN" dirty="0"/>
              <a:t>The win distance increase: a negative reward</a:t>
            </a:r>
          </a:p>
          <a:p>
            <a:pPr lvl="1"/>
            <a:r>
              <a:rPr lang="en-US" altLang="zh-CN" dirty="0"/>
              <a:t>The win distance decrease: a positive reward</a:t>
            </a:r>
          </a:p>
          <a:p>
            <a:pPr lvl="1"/>
            <a:r>
              <a:rPr lang="en-US" altLang="zh-CN" dirty="0"/>
              <a:t>The win distance keep the same: 0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EE5375FE-B541-4274-BE2C-3117C196A97A}"/>
              </a:ext>
            </a:extLst>
          </p:cNvPr>
          <p:cNvSpPr/>
          <p:nvPr/>
        </p:nvSpPr>
        <p:spPr>
          <a:xfrm>
            <a:off x="5295007" y="2977122"/>
            <a:ext cx="265814" cy="265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W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3A95039-6695-4B0D-AC36-098CB2114583}"/>
              </a:ext>
            </a:extLst>
          </p:cNvPr>
          <p:cNvSpPr/>
          <p:nvPr/>
        </p:nvSpPr>
        <p:spPr>
          <a:xfrm>
            <a:off x="6352074" y="2966484"/>
            <a:ext cx="265814" cy="265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61EE68-21BD-4F21-AEF5-79B7EB75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 Results—Supervised Learning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4A1339-95A2-4042-8E8B-B817CB2D3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Dataset size and the accuracy:</a:t>
            </a:r>
          </a:p>
          <a:p>
            <a:r>
              <a:rPr lang="en-US" altLang="zh-CN" dirty="0"/>
              <a:t>90% for training and 10% for testing.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9C992FB-8D13-477B-B457-B3FFA4765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93" y="3375964"/>
            <a:ext cx="4904534" cy="163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1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EF5C4F-4316-430B-99F2-61DCEC216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2469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Experiments Results—Reinforcement Learning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8E642D-1D67-47F8-9924-C99E4D673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Start with the supervised model. </a:t>
            </a:r>
          </a:p>
          <a:p>
            <a:r>
              <a:rPr lang="en-US" altLang="zh-CN" dirty="0">
                <a:cs typeface="Times New Roman" panose="02020603050405020304" pitchFamily="18" charset="0"/>
              </a:rPr>
              <a:t>Just for discard model.</a:t>
            </a:r>
          </a:p>
          <a:p>
            <a:r>
              <a:rPr lang="en-US" altLang="zh-CN" dirty="0">
                <a:solidFill>
                  <a:srgbClr val="000000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dirty="0">
                <a:solidFill>
                  <a:srgbClr val="00000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he wining probability of RL model over SL model:</a:t>
            </a:r>
          </a:p>
          <a:p>
            <a:endParaRPr lang="en-US" altLang="zh-C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B98EC01-D070-48CE-BC38-CF15BEA92A2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86" y="3171300"/>
            <a:ext cx="3941314" cy="294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516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1959</TotalTime>
  <Words>537</Words>
  <Application>Microsoft Office PowerPoint</Application>
  <PresentationFormat>宽屏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Calibri</vt:lpstr>
      <vt:lpstr>Calibri Light</vt:lpstr>
      <vt:lpstr>Times New Roman</vt:lpstr>
      <vt:lpstr>回顾</vt:lpstr>
      <vt:lpstr>On Policy Gradient    Applied to Mahjong</vt:lpstr>
      <vt:lpstr>Outline</vt:lpstr>
      <vt:lpstr>Introduction</vt:lpstr>
      <vt:lpstr>Model Architecture—Data Processing</vt:lpstr>
      <vt:lpstr>Model Architecture—Supervised Learning </vt:lpstr>
      <vt:lpstr>Model Architecture—Reinforcement Learning</vt:lpstr>
      <vt:lpstr>Model Architecture—Reinforcement Learning</vt:lpstr>
      <vt:lpstr>Experiments Results—Supervised Learning </vt:lpstr>
      <vt:lpstr>Experiments Results—Reinforcement Learning</vt:lpstr>
      <vt:lpstr>Conclusion and Future Work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Policy Gradient Applied to Chinese Standard Mahjong</dc:title>
  <dc:creator>SUN JOYE</dc:creator>
  <cp:lastModifiedBy>SUN JOYE</cp:lastModifiedBy>
  <cp:revision>56</cp:revision>
  <dcterms:created xsi:type="dcterms:W3CDTF">2021-01-04T01:43:30Z</dcterms:created>
  <dcterms:modified xsi:type="dcterms:W3CDTF">2021-01-07T06:59:31Z</dcterms:modified>
</cp:coreProperties>
</file>