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1344" r:id="rId2"/>
    <p:sldId id="1345" r:id="rId3"/>
    <p:sldId id="1347" r:id="rId4"/>
    <p:sldId id="1349" r:id="rId5"/>
    <p:sldId id="1350" r:id="rId6"/>
    <p:sldId id="1358" r:id="rId7"/>
    <p:sldId id="1354" r:id="rId8"/>
    <p:sldId id="1359" r:id="rId9"/>
    <p:sldId id="1360" r:id="rId10"/>
    <p:sldId id="1361" r:id="rId11"/>
    <p:sldId id="1362" r:id="rId12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465" userDrawn="1">
          <p15:clr>
            <a:srgbClr val="A4A3A4"/>
          </p15:clr>
        </p15:guide>
        <p15:guide id="6" pos="2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CA2"/>
    <a:srgbClr val="5268A5"/>
    <a:srgbClr val="40A693"/>
    <a:srgbClr val="178AA1"/>
    <a:srgbClr val="778495"/>
    <a:srgbClr val="4276AA"/>
    <a:srgbClr val="AE6882"/>
    <a:srgbClr val="467299"/>
    <a:srgbClr val="82607D"/>
    <a:srgbClr val="DF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5" autoAdjust="0"/>
    <p:restoredTop sz="95071" autoAdjust="0"/>
  </p:normalViewPr>
  <p:slideViewPr>
    <p:cSldViewPr>
      <p:cViewPr varScale="1">
        <p:scale>
          <a:sx n="110" d="100"/>
          <a:sy n="110" d="100"/>
        </p:scale>
        <p:origin x="1560" y="184"/>
      </p:cViewPr>
      <p:guideLst>
        <p:guide orient="horz" pos="2160"/>
        <p:guide orient="horz" pos="164"/>
        <p:guide orient="horz" pos="4110"/>
        <p:guide pos="2880"/>
        <p:guide pos="5465"/>
        <p:guide pos="295"/>
      </p:guideLst>
    </p:cSldViewPr>
  </p:slideViewPr>
  <p:outlineViewPr>
    <p:cViewPr>
      <p:scale>
        <a:sx n="33" d="100"/>
        <a:sy n="33" d="100"/>
      </p:scale>
      <p:origin x="0" y="504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9A6446-28F3-4222-8CFF-210893B81514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AD7AB9-6181-44B7-9CBA-8B629600D8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19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9"/>
          <p:cNvSpPr/>
          <p:nvPr userDrawn="1"/>
        </p:nvSpPr>
        <p:spPr>
          <a:xfrm>
            <a:off x="-11113" y="6350"/>
            <a:ext cx="9166226" cy="6891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Picture 5" descr="G:\自动化所PPT\素材\16sucai_201307242118\2-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675"/>
            <a:ext cx="9155113" cy="5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G:\自动化所PPT\素材\灰色科技.jpg"/>
          <p:cNvPicPr>
            <a:picLocks noChangeAspect="1" noChangeArrowheads="1"/>
          </p:cNvPicPr>
          <p:nvPr userDrawn="1"/>
        </p:nvPicPr>
        <p:blipFill>
          <a:blip r:embed="rId3" cstate="print"/>
          <a:srcRect l="18144"/>
          <a:stretch>
            <a:fillRect/>
          </a:stretch>
        </p:blipFill>
        <p:spPr bwMode="auto">
          <a:xfrm>
            <a:off x="-36513" y="-6350"/>
            <a:ext cx="9202738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17"/>
          <p:cNvSpPr/>
          <p:nvPr userDrawn="1"/>
        </p:nvSpPr>
        <p:spPr>
          <a:xfrm>
            <a:off x="-36513" y="-6350"/>
            <a:ext cx="9180513" cy="689133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6" name="组合 7"/>
          <p:cNvGrpSpPr/>
          <p:nvPr userDrawn="1"/>
        </p:nvGrpSpPr>
        <p:grpSpPr bwMode="auto">
          <a:xfrm>
            <a:off x="323850" y="2349500"/>
            <a:ext cx="1677988" cy="1655763"/>
            <a:chOff x="239383" y="4701372"/>
            <a:chExt cx="2075543" cy="2047910"/>
          </a:xfrm>
        </p:grpSpPr>
        <p:pic>
          <p:nvPicPr>
            <p:cNvPr id="7" name="Picture 3" descr="H:\自动化所PPT\CASIA.jpg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7507" y="4701372"/>
              <a:ext cx="1279295" cy="1279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:\自动化所PPT\LOGO1.jpg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8944" t="30418" b="27003"/>
            <a:stretch>
              <a:fillRect/>
            </a:stretch>
          </p:blipFill>
          <p:spPr bwMode="auto">
            <a:xfrm>
              <a:off x="239383" y="6075312"/>
              <a:ext cx="2075543" cy="673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F643-F5A5-483C-AA94-85C97213FF8C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D516-E68D-4692-B57D-8E519F469F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79CF-AF47-47D9-A1C0-FBE0C1985459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38EE0-8273-4DA1-B389-426C1AB0DF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4C041-1D2A-4113-82B8-076352F74DA3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C5F9-2D58-4B22-8937-94A3085F543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DED0-88B6-41A2-A895-2D7B62DF06AC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4BE80-3113-4D50-BDC4-6FA3F8D1E6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CD9A-B84F-4C89-B979-7ECE6113F35B}" type="datetimeFigureOut">
              <a:rPr lang="zh-CN" altLang="en-US" smtClean="0"/>
              <a:pPr/>
              <a:t>2021/1/7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62F3-ADA6-43BD-8866-51A4FF46E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864096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836F-5198-47BB-A35B-67C72017D338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5FC7-CAA2-411E-8F93-16478F6235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E844-318B-4B4B-BB8E-FD767202FA72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C3A8-7D21-4BA7-8670-A609848082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F28A-E763-403E-9B13-C2FBA8D6F8BC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A671-B451-4B33-B9E4-B7BDB274B2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B9E4-251E-4087-BD58-9C0DF76BD467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4DB2-F985-449B-B084-81ED009A56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自动化所PPT\CASIA.jpg"/>
          <p:cNvPicPr>
            <a:picLocks noChangeAspect="1" noChangeArrowheads="1"/>
          </p:cNvPicPr>
          <p:nvPr userDrawn="1"/>
        </p:nvPicPr>
        <p:blipFill>
          <a:blip r:embed="rId2" cstate="print"/>
          <a:srcRect b="2060"/>
          <a:stretch>
            <a:fillRect/>
          </a:stretch>
        </p:blipFill>
        <p:spPr bwMode="auto">
          <a:xfrm>
            <a:off x="4319588" y="2160588"/>
            <a:ext cx="482441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1"/>
          <p:cNvSpPr/>
          <p:nvPr userDrawn="1"/>
        </p:nvSpPr>
        <p:spPr>
          <a:xfrm>
            <a:off x="0" y="0"/>
            <a:ext cx="9117013" cy="688498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9"/>
          <p:cNvSpPr/>
          <p:nvPr userDrawn="1"/>
        </p:nvSpPr>
        <p:spPr>
          <a:xfrm>
            <a:off x="0" y="333375"/>
            <a:ext cx="468313" cy="7191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6"/>
          <p:cNvSpPr/>
          <p:nvPr userDrawn="1"/>
        </p:nvSpPr>
        <p:spPr>
          <a:xfrm>
            <a:off x="539750" y="333375"/>
            <a:ext cx="71438" cy="7191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6" name="Picture 3" descr="H:\自动化所PPT\LOGO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334963"/>
            <a:ext cx="196215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28C1-CD02-44AB-9C2D-452E0D9DEF55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42FF-CDEB-4DF5-A873-E9D895339E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自动化所PPT\CASIA.jpg"/>
          <p:cNvPicPr>
            <a:picLocks noChangeAspect="1" noChangeArrowheads="1"/>
          </p:cNvPicPr>
          <p:nvPr userDrawn="1"/>
        </p:nvPicPr>
        <p:blipFill>
          <a:blip r:embed="rId2" cstate="print"/>
          <a:srcRect b="2060"/>
          <a:stretch>
            <a:fillRect/>
          </a:stretch>
        </p:blipFill>
        <p:spPr bwMode="auto">
          <a:xfrm>
            <a:off x="4348163" y="2160588"/>
            <a:ext cx="4795837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6"/>
          <p:cNvSpPr/>
          <p:nvPr userDrawn="1"/>
        </p:nvSpPr>
        <p:spPr>
          <a:xfrm>
            <a:off x="-36513" y="0"/>
            <a:ext cx="9151938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00000"/>
                  <a:alpha val="94000"/>
                </a:schemeClr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4" name="Picture 3" descr="H:\自动化所PPT\LOGO2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377" y="326038"/>
            <a:ext cx="1962087" cy="726698"/>
          </a:xfrm>
          <a:prstGeom prst="rect">
            <a:avLst/>
          </a:prstGeom>
          <a:noFill/>
          <a:effectLst>
            <a:reflection blurRad="38100" stA="50000" endA="300" endPos="35000" dir="5400000" sy="-100000" algn="bl" rotWithShape="0"/>
          </a:effectLst>
        </p:spPr>
      </p:pic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4EDC-E91E-4C8F-858A-8BD31702C286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D67C-FABB-433A-8EC2-75582C1A3C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178E-130F-4734-958B-6542A3A64DBC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CC28-E72D-47FF-BC04-6BF0E63A3E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自动化所PPT\CASIA.jpg"/>
          <p:cNvPicPr>
            <a:picLocks noChangeAspect="1" noChangeArrowheads="1"/>
          </p:cNvPicPr>
          <p:nvPr userDrawn="1"/>
        </p:nvPicPr>
        <p:blipFill>
          <a:blip r:embed="rId16" cstate="print"/>
          <a:srcRect b="2060"/>
          <a:stretch>
            <a:fillRect/>
          </a:stretch>
        </p:blipFill>
        <p:spPr bwMode="auto">
          <a:xfrm>
            <a:off x="4348163" y="2160588"/>
            <a:ext cx="4795837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>
          <a:xfrm>
            <a:off x="-22225" y="0"/>
            <a:ext cx="9151938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100000"/>
                  <a:alpha val="94000"/>
                </a:schemeClr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lumMod val="50000"/>
                  <a:lumOff val="5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-22225" y="333375"/>
            <a:ext cx="466725" cy="7191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517525" y="333375"/>
            <a:ext cx="71438" cy="7191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Picture 3" descr="H:\自动化所PPT\LOGO2.jpg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377" y="326038"/>
            <a:ext cx="1962087" cy="726698"/>
          </a:xfrm>
          <a:prstGeom prst="rect">
            <a:avLst/>
          </a:prstGeom>
          <a:noFill/>
          <a:effectLst>
            <a:reflection blurRad="38100" stA="50000" endA="300" endPos="35000" dir="5400000" sy="-100000" algn="bl" rotWithShape="0"/>
          </a:effectLst>
        </p:spPr>
      </p:pic>
      <p:sp>
        <p:nvSpPr>
          <p:cNvPr id="2055" name="标题占位符 1"/>
          <p:cNvSpPr>
            <a:spLocks noGrp="1"/>
          </p:cNvSpPr>
          <p:nvPr>
            <p:ph type="title"/>
          </p:nvPr>
        </p:nvSpPr>
        <p:spPr bwMode="auto">
          <a:xfrm>
            <a:off x="684213" y="274638"/>
            <a:ext cx="5759450" cy="922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6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2F3ACA-124D-4895-8D1A-F7FAB3F17013}" type="datetimeFigureOut">
              <a:rPr lang="zh-CN" altLang="en-US"/>
              <a:pPr>
                <a:defRPr/>
              </a:pPr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978275-FC3F-4953-8DB3-A87F29DA73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404040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11560" y="1844824"/>
            <a:ext cx="9324528" cy="1152128"/>
          </a:xfrm>
        </p:spPr>
        <p:txBody>
          <a:bodyPr/>
          <a:lstStyle/>
          <a:p>
            <a:r>
              <a:rPr lang="en-US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 Simple Mahjong AI</a:t>
            </a:r>
            <a:br>
              <a:rPr lang="en-US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br>
            <a:r>
              <a:rPr lang="en-US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Based</a:t>
            </a:r>
            <a:r>
              <a:rPr lang="zh-CN" altLang="en-US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on</a:t>
            </a:r>
            <a:r>
              <a:rPr lang="zh-CN" altLang="en-US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Table</a:t>
            </a:r>
            <a:r>
              <a:rPr lang="zh-CN" altLang="en-US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lang="en-US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and</a:t>
            </a:r>
            <a:r>
              <a:rPr lang="zh-CN" altLang="en-US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lang="en" altLang="zh-CN" cap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Probability</a:t>
            </a:r>
            <a:endParaRPr lang="zh-CN" altLang="en-US" cap="none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19672" y="458112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Tianyang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Tao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taotianyang2020@ia.ac.cn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：自所小分队吧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4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Because of the final exams, we only implement the voting model.</a:t>
            </a:r>
          </a:p>
          <a:p>
            <a:r>
              <a:rPr lang="en-US" altLang="zh-CN" dirty="0"/>
              <a:t>Although our approach is simple, I think it provides a new idea of Mahjong AI.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248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D46D6D-5C76-E44C-8A4F-D62A6AEBA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kumimoji="1" lang="zh-CN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kumimoji="1"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1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 Introduction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Table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Voting</a:t>
            </a:r>
            <a:r>
              <a:rPr lang="zh-CN" altLang="en-US" dirty="0"/>
              <a:t> </a:t>
            </a:r>
            <a:r>
              <a:rPr lang="en-US" altLang="zh-CN" dirty="0"/>
              <a:t>Model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</a:t>
            </a:r>
            <a:r>
              <a:rPr lang="en" altLang="zh-CN" dirty="0"/>
              <a:t>Probabilistic</a:t>
            </a:r>
            <a:r>
              <a:rPr lang="en-US" altLang="zh-CN" dirty="0"/>
              <a:t> Model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 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707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r>
              <a:rPr lang="en" altLang="zh-CN" dirty="0"/>
              <a:t>We have two models to solve the problem, they are voting model and probabilistic model. </a:t>
            </a:r>
          </a:p>
          <a:p>
            <a:r>
              <a:rPr lang="en" altLang="zh-CN" dirty="0"/>
              <a:t>These two models are based on finding all ready hands which have the least distance to current hand.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7577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00200"/>
            <a:ext cx="8424936" cy="4525963"/>
          </a:xfrm>
        </p:spPr>
        <p:txBody>
          <a:bodyPr/>
          <a:lstStyle/>
          <a:p>
            <a:r>
              <a:rPr lang="en-US" altLang="zh-CN" dirty="0"/>
              <a:t>To get these ready hands, we make a table.</a:t>
            </a:r>
          </a:p>
          <a:p>
            <a:r>
              <a:rPr lang="en" altLang="zh-CN" dirty="0"/>
              <a:t>The table has all results of the 3X pattern which is produced by one kind of rank tile drawing x tiles and playing y tiles.(+x-y)</a:t>
            </a:r>
          </a:p>
          <a:p>
            <a:r>
              <a:rPr lang="en-US" altLang="zh-CN" dirty="0"/>
              <a:t>234568</a:t>
            </a:r>
            <a:r>
              <a:rPr lang="zh-CN" altLang="en-US" dirty="0"/>
              <a:t> </a:t>
            </a:r>
            <a:r>
              <a:rPr lang="en-US" altLang="zh-CN" dirty="0"/>
              <a:t>(+1-1)</a:t>
            </a:r>
            <a:r>
              <a:rPr lang="en-US" altLang="zh-CN" dirty="0">
                <a:sym typeface="Wingdings" pitchFamily="2" charset="2"/>
              </a:rPr>
              <a:t> </a:t>
            </a:r>
          </a:p>
          <a:p>
            <a:pPr marL="0" indent="0">
              <a:buNone/>
            </a:pPr>
            <a:r>
              <a:rPr lang="en-US" altLang="zh-CN" dirty="0">
                <a:sym typeface="Wingdings" pitchFamily="2" charset="2"/>
              </a:rPr>
              <a:t>123/456 234/456 234/567 234/678 345/678</a:t>
            </a:r>
            <a:endParaRPr lang="e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074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en" altLang="zh-CN" dirty="0"/>
              <a:t>    We enumerate the distance from small to large.</a:t>
            </a:r>
          </a:p>
          <a:p>
            <a:pPr marL="514350" indent="-514350">
              <a:buAutoNum type="arabicPeriod"/>
            </a:pPr>
            <a:r>
              <a:rPr lang="en" altLang="zh-CN" dirty="0"/>
              <a:t>Exhaust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en" altLang="zh-CN" dirty="0"/>
              <a:t> pair and honor tiles.</a:t>
            </a:r>
          </a:p>
          <a:p>
            <a:pPr marL="514350" indent="-514350">
              <a:buAutoNum type="arabicPeriod"/>
            </a:pPr>
            <a:r>
              <a:rPr lang="en" altLang="zh-CN" dirty="0"/>
              <a:t>Look</a:t>
            </a:r>
            <a:r>
              <a:rPr lang="zh-CN" altLang="en-US" dirty="0"/>
              <a:t> </a:t>
            </a:r>
            <a:r>
              <a:rPr lang="en" altLang="zh-CN" dirty="0"/>
              <a:t>up the table for each kind of rank tile and combine them into a basic combination.</a:t>
            </a:r>
          </a:p>
          <a:p>
            <a:pPr marL="514350" indent="-514350">
              <a:buAutoNum type="arabicPeriod"/>
            </a:pPr>
            <a:r>
              <a:rPr lang="en" altLang="zh-CN" dirty="0"/>
              <a:t>Check the number of score.</a:t>
            </a:r>
          </a:p>
          <a:p>
            <a:pPr marL="0" indent="0">
              <a:buNone/>
            </a:pPr>
            <a:endParaRPr lang="en" altLang="zh-CN" dirty="0"/>
          </a:p>
          <a:p>
            <a:pPr marL="514350" indent="-514350">
              <a:buAutoNum type="arabicPeriod"/>
            </a:pPr>
            <a:endParaRPr lang="e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812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We can get all ready hands which have the least distance to current hand in 0.1s.</a:t>
            </a:r>
          </a:p>
          <a:p>
            <a:r>
              <a:rPr lang="en" altLang="zh-CN" dirty="0"/>
              <a:t>If the limitation of x and y is 4</a:t>
            </a:r>
            <a:r>
              <a:rPr lang="en-US" altLang="zh-CN" dirty="0"/>
              <a:t>(which is enough)</a:t>
            </a:r>
            <a:r>
              <a:rPr lang="en" altLang="zh-CN" dirty="0"/>
              <a:t>, the size of the table is 94MB.</a:t>
            </a:r>
          </a:p>
          <a:p>
            <a:r>
              <a:rPr lang="en" altLang="zh-CN" sz="2000" dirty="0"/>
              <a:t>(It may be the only meaningful work)</a:t>
            </a:r>
          </a:p>
          <a:p>
            <a:endParaRPr lang="e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357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Voting</a:t>
            </a:r>
            <a:r>
              <a:rPr lang="zh-CN" altLang="en-US" dirty="0"/>
              <a:t> </a:t>
            </a:r>
            <a:r>
              <a:rPr lang="en-US" altLang="zh-CN" dirty="0"/>
              <a:t>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7079" y="1628800"/>
            <a:ext cx="8892480" cy="4525963"/>
          </a:xfrm>
        </p:spPr>
        <p:txBody>
          <a:bodyPr/>
          <a:lstStyle/>
          <a:p>
            <a:r>
              <a:rPr lang="en-US" altLang="zh-CN" dirty="0"/>
              <a:t>Each ready hand vote use</a:t>
            </a:r>
            <a:r>
              <a:rPr lang="en" altLang="zh-CN" dirty="0"/>
              <a:t>less</a:t>
            </a:r>
            <a:r>
              <a:rPr lang="zh-CN" altLang="en-US" dirty="0"/>
              <a:t> </a:t>
            </a:r>
            <a:r>
              <a:rPr lang="en-US" altLang="zh-CN" dirty="0"/>
              <a:t>tiles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a weight.</a:t>
            </a:r>
          </a:p>
          <a:p>
            <a:r>
              <a:rPr lang="en" altLang="zh-CN" dirty="0"/>
              <a:t>The weight represents the easiness of win.</a:t>
            </a:r>
          </a:p>
          <a:p>
            <a:r>
              <a:rPr lang="en" altLang="zh-CN" dirty="0"/>
              <a:t>We design the weight</a:t>
            </a:r>
            <a:r>
              <a:rPr lang="zh-CN" altLang="en-US" dirty="0"/>
              <a:t> </a:t>
            </a:r>
            <a:r>
              <a:rPr lang="en" altLang="zh-CN" dirty="0"/>
              <a:t>optionally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en-US" altLang="zh-CN" dirty="0"/>
              <a:t>Multiply the remaining</a:t>
            </a:r>
            <a:r>
              <a:rPr lang="zh-CN" altLang="en-US" dirty="0"/>
              <a:t> </a:t>
            </a:r>
            <a:r>
              <a:rPr lang="en-US" altLang="zh-CN" dirty="0"/>
              <a:t>amount of absent tiles</a:t>
            </a:r>
          </a:p>
          <a:p>
            <a:pPr marL="514350" indent="-514350">
              <a:buAutoNum type="arabicPeriod"/>
            </a:pPr>
            <a:r>
              <a:rPr lang="en-US" altLang="zh-CN" dirty="0"/>
              <a:t>Multiply</a:t>
            </a:r>
            <a:r>
              <a:rPr lang="zh-CN" altLang="en-US" dirty="0"/>
              <a:t> </a:t>
            </a:r>
            <a:r>
              <a:rPr lang="en-US" altLang="zh-CN" dirty="0"/>
              <a:t>the number of winning tiles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dirty="0"/>
              <a:t>Multiply the </a:t>
            </a:r>
            <a:r>
              <a:rPr lang="en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" altLang="zh-CN" dirty="0"/>
              <a:t>quasi-melds</a:t>
            </a:r>
            <a:endParaRPr lang="en-US" altLang="zh-CN" dirty="0"/>
          </a:p>
          <a:p>
            <a:r>
              <a:rPr lang="en" altLang="zh-CN" dirty="0"/>
              <a:t>Play the tile which has the largest accumulated weight.</a:t>
            </a:r>
          </a:p>
          <a:p>
            <a:r>
              <a:rPr lang="en" altLang="zh-CN" dirty="0"/>
              <a:t>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291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dirty="0"/>
              <a:t>Probabilistic</a:t>
            </a:r>
            <a:r>
              <a:rPr lang="en-US" altLang="zh-CN" dirty="0"/>
              <a:t> Model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" altLang="zh-CN" dirty="0"/>
                  <a:t>Compute the probability of win in each state.</a:t>
                </a:r>
              </a:p>
              <a:p>
                <a:r>
                  <a:rPr lang="en-US" altLang="zh-CN" dirty="0"/>
                  <a:t>We need a magic </a:t>
                </a:r>
                <a:r>
                  <a:rPr lang="en" altLang="zh-CN" dirty="0"/>
                  <a:t>parameter</a:t>
                </a:r>
                <a:r>
                  <a:rPr lang="en-US" altLang="zh-CN" dirty="0"/>
                  <a:t> </a:t>
                </a:r>
                <a:r>
                  <a:rPr lang="en-US" altLang="zh-CN" dirty="0" err="1"/>
                  <a:t>P</a:t>
                </a:r>
                <a:r>
                  <a:rPr lang="en-US" altLang="zh-CN" baseline="-25000" dirty="0" err="1"/>
                  <a:t>alive</a:t>
                </a:r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Ready hand: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𝑎𝑙𝑖𝑣𝑒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nary>
                        <m:naryPr>
                          <m:chr m:val="∑"/>
                          <m:limLoc m:val="undOvr"/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34</m:t>
                          </m:r>
                        </m:sup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altLang="zh-CN" sz="2000" dirty="0"/>
              </a:p>
              <a:p>
                <a:r>
                  <a:rPr lang="en" altLang="zh-CN" dirty="0"/>
                  <a:t>Not ready hand: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d>
                        <m:d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𝑎𝑙𝑖𝑣𝑒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b>
                        <m:sSub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𝑎𝑙𝑖𝑣𝑒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sSub>
                        <m:sSub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𝑎𝑙𝑖𝑣𝑒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(…)))</m:t>
                      </m:r>
                    </m:oMath>
                  </m:oMathPara>
                </a14:m>
                <a:endParaRPr lang="en" altLang="zh-CN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5" t="-1681" b="-1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03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altLang="zh-CN" dirty="0"/>
              <a:t>Probabilistic</a:t>
            </a:r>
            <a:r>
              <a:rPr lang="en-US" altLang="zh-CN" dirty="0"/>
              <a:t>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66018"/>
            <a:ext cx="8229600" cy="4525963"/>
          </a:xfrm>
        </p:spPr>
        <p:txBody>
          <a:bodyPr/>
          <a:lstStyle/>
          <a:p>
            <a:r>
              <a:rPr lang="en" altLang="zh-CN" dirty="0"/>
              <a:t>Compute the probability through the transfer relationship network.</a:t>
            </a:r>
          </a:p>
          <a:p>
            <a:endParaRPr lang="en" altLang="zh-CN" dirty="0"/>
          </a:p>
          <a:p>
            <a:endParaRPr lang="en" altLang="zh-CN" dirty="0"/>
          </a:p>
          <a:p>
            <a:endParaRPr lang="en" altLang="zh-CN" dirty="0"/>
          </a:p>
          <a:p>
            <a:endParaRPr lang="en" altLang="zh-CN" dirty="0"/>
          </a:p>
          <a:p>
            <a:endParaRPr lang="en" altLang="zh-CN" dirty="0"/>
          </a:p>
          <a:p>
            <a:endParaRPr lang="en" altLang="zh-CN" dirty="0"/>
          </a:p>
          <a:p>
            <a:r>
              <a:rPr lang="en" altLang="zh-CN" dirty="0"/>
              <a:t>Play a tile according to the probability.</a:t>
            </a:r>
          </a:p>
        </p:txBody>
      </p:sp>
      <p:pic>
        <p:nvPicPr>
          <p:cNvPr id="4" name="Picture 2" descr="page9image7494768">
            <a:extLst>
              <a:ext uri="{FF2B5EF4-FFF2-40B4-BE49-F238E27FC236}">
                <a16:creationId xmlns:a16="http://schemas.microsoft.com/office/drawing/2014/main" id="{D6995B99-2201-5C4A-B0EF-5B69366F4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6264696" cy="405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73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元素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heqefuo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49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18760</TotalTime>
  <Words>370</Words>
  <Application>Microsoft Macintosh PowerPoint</Application>
  <PresentationFormat>全屏显示(4:3)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Franklin Gothic Medium</vt:lpstr>
      <vt:lpstr>Times New Roman</vt:lpstr>
      <vt:lpstr>Office 主题</vt:lpstr>
      <vt:lpstr>A Simple Mahjong AI Based on Table and Probability</vt:lpstr>
      <vt:lpstr>Outline</vt:lpstr>
      <vt:lpstr>Introduction</vt:lpstr>
      <vt:lpstr>Table</vt:lpstr>
      <vt:lpstr>Table</vt:lpstr>
      <vt:lpstr>Table</vt:lpstr>
      <vt:lpstr>Voting Model</vt:lpstr>
      <vt:lpstr>Probabilistic Model</vt:lpstr>
      <vt:lpstr>Probabilistic Model</vt:lpstr>
      <vt:lpstr>Conclusion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 Office User</cp:lastModifiedBy>
  <cp:revision>2346</cp:revision>
  <cp:lastPrinted>2018-10-31T11:08:56Z</cp:lastPrinted>
  <dcterms:created xsi:type="dcterms:W3CDTF">2013-03-09T07:21:00Z</dcterms:created>
  <dcterms:modified xsi:type="dcterms:W3CDTF">2021-01-09T18:59:42Z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